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8"/>
  </p:notesMasterIdLst>
  <p:handoutMasterIdLst>
    <p:handoutMasterId r:id="rId69"/>
  </p:handoutMasterIdLst>
  <p:sldIdLst>
    <p:sldId id="319" r:id="rId2"/>
    <p:sldId id="331" r:id="rId3"/>
    <p:sldId id="332" r:id="rId4"/>
    <p:sldId id="333" r:id="rId5"/>
    <p:sldId id="334" r:id="rId6"/>
    <p:sldId id="377" r:id="rId7"/>
    <p:sldId id="335" r:id="rId8"/>
    <p:sldId id="336" r:id="rId9"/>
    <p:sldId id="337" r:id="rId10"/>
    <p:sldId id="399" r:id="rId11"/>
    <p:sldId id="338" r:id="rId12"/>
    <p:sldId id="374" r:id="rId13"/>
    <p:sldId id="378" r:id="rId14"/>
    <p:sldId id="340" r:id="rId15"/>
    <p:sldId id="379" r:id="rId16"/>
    <p:sldId id="341" r:id="rId17"/>
    <p:sldId id="380" r:id="rId18"/>
    <p:sldId id="342" r:id="rId19"/>
    <p:sldId id="400" r:id="rId20"/>
    <p:sldId id="343" r:id="rId21"/>
    <p:sldId id="344" r:id="rId22"/>
    <p:sldId id="345" r:id="rId23"/>
    <p:sldId id="347" r:id="rId24"/>
    <p:sldId id="348" r:id="rId25"/>
    <p:sldId id="349" r:id="rId26"/>
    <p:sldId id="354" r:id="rId27"/>
    <p:sldId id="382" r:id="rId28"/>
    <p:sldId id="402" r:id="rId29"/>
    <p:sldId id="401" r:id="rId30"/>
    <p:sldId id="383" r:id="rId31"/>
    <p:sldId id="384" r:id="rId32"/>
    <p:sldId id="385" r:id="rId33"/>
    <p:sldId id="357" r:id="rId34"/>
    <p:sldId id="358" r:id="rId35"/>
    <p:sldId id="386" r:id="rId36"/>
    <p:sldId id="387" r:id="rId37"/>
    <p:sldId id="388" r:id="rId38"/>
    <p:sldId id="389" r:id="rId39"/>
    <p:sldId id="390" r:id="rId40"/>
    <p:sldId id="391" r:id="rId41"/>
    <p:sldId id="392" r:id="rId42"/>
    <p:sldId id="394" r:id="rId43"/>
    <p:sldId id="364" r:id="rId44"/>
    <p:sldId id="365" r:id="rId45"/>
    <p:sldId id="398" r:id="rId46"/>
    <p:sldId id="366" r:id="rId47"/>
    <p:sldId id="367" r:id="rId48"/>
    <p:sldId id="368" r:id="rId49"/>
    <p:sldId id="376" r:id="rId50"/>
    <p:sldId id="369" r:id="rId51"/>
    <p:sldId id="370" r:id="rId52"/>
    <p:sldId id="371" r:id="rId53"/>
    <p:sldId id="372" r:id="rId54"/>
    <p:sldId id="359" r:id="rId55"/>
    <p:sldId id="351" r:id="rId56"/>
    <p:sldId id="352" r:id="rId57"/>
    <p:sldId id="353" r:id="rId58"/>
    <p:sldId id="395" r:id="rId59"/>
    <p:sldId id="360" r:id="rId60"/>
    <p:sldId id="373" r:id="rId61"/>
    <p:sldId id="396" r:id="rId62"/>
    <p:sldId id="397" r:id="rId63"/>
    <p:sldId id="361" r:id="rId64"/>
    <p:sldId id="362" r:id="rId65"/>
    <p:sldId id="363" r:id="rId66"/>
    <p:sldId id="375" r:id="rId6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0" autoAdjust="0"/>
    <p:restoredTop sz="90223" autoAdjust="0"/>
  </p:normalViewPr>
  <p:slideViewPr>
    <p:cSldViewPr snapToGrid="0">
      <p:cViewPr varScale="1">
        <p:scale>
          <a:sx n="88" d="100"/>
          <a:sy n="88" d="100"/>
        </p:scale>
        <p:origin x="1157" y="67"/>
      </p:cViewPr>
      <p:guideLst>
        <p:guide orient="horz" pos="816"/>
        <p:guide pos="4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2826"/>
    </p:cViewPr>
  </p:sorterViewPr>
  <p:notesViewPr>
    <p:cSldViewPr snapToGrid="0">
      <p:cViewPr varScale="1">
        <p:scale>
          <a:sx n="73" d="100"/>
          <a:sy n="73" d="100"/>
        </p:scale>
        <p:origin x="-162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50C4562-1819-4A4C-8E84-8762598F0822}"/>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E888F6BF-980E-4154-9582-73071EB466C0}"/>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2650">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437443ED-743B-40CA-A0C4-A5094D1EF90B}"/>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12D72069-5AE5-45CA-B9B5-C7885281CF29}"/>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charset="0"/>
                <a:ea typeface="MS PGothic" charset="-128"/>
              </a:defRPr>
            </a:lvl1pPr>
          </a:lstStyle>
          <a:p>
            <a:pPr>
              <a:defRPr/>
            </a:pPr>
            <a:fld id="{823917F1-2811-4D89-BB39-7F4B860017A8}"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FF863A-563B-4650-9916-E2BA74893987}"/>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7A50AAA7-213E-427A-9B08-F380117F32A1}"/>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5B45F81B-3B51-469E-8039-6D6090697704}"/>
              </a:ext>
            </a:extLst>
          </p:cNvPr>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5A1AB8E-F82E-43C1-AD5C-E4A371BC271C}"/>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48055955-90A4-4D08-AB1C-A4B30E64B85E}"/>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BDE66CCC-5F13-4776-85DA-D53B16116D6A}"/>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charset="0"/>
                <a:ea typeface="MS PGothic" charset="-128"/>
              </a:defRPr>
            </a:lvl1pPr>
          </a:lstStyle>
          <a:p>
            <a:pPr>
              <a:defRPr/>
            </a:pPr>
            <a:fld id="{B502DF71-3C45-4C55-AF2B-283333F9BC5B}"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NetBSD" TargetMode="External"/><Relationship Id="rId13" Type="http://schemas.openxmlformats.org/officeDocument/2006/relationships/hyperlink" Target="https://en.wikipedia.org/wiki/Pthreads#cite_note-1" TargetMode="External"/><Relationship Id="rId3" Type="http://schemas.openxmlformats.org/officeDocument/2006/relationships/hyperlink" Target="https://en.wikipedia.org/wiki/Institute_of_Electrical_and_Electronics_Engineers" TargetMode="External"/><Relationship Id="rId7" Type="http://schemas.openxmlformats.org/officeDocument/2006/relationships/hyperlink" Target="https://en.wikipedia.org/wiki/FreeBSD" TargetMode="External"/><Relationship Id="rId12" Type="http://schemas.openxmlformats.org/officeDocument/2006/relationships/hyperlink" Target="https://en.wikipedia.org/wiki/Android_(operating_syste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Operating_system" TargetMode="External"/><Relationship Id="rId11" Type="http://schemas.openxmlformats.org/officeDocument/2006/relationships/hyperlink" Target="https://en.wikipedia.org/wiki/MacOS" TargetMode="External"/><Relationship Id="rId5" Type="http://schemas.openxmlformats.org/officeDocument/2006/relationships/hyperlink" Target="https://en.wikipedia.org/wiki/Unix-like" TargetMode="External"/><Relationship Id="rId15" Type="http://schemas.openxmlformats.org/officeDocument/2006/relationships/hyperlink" Target="https://en.wikipedia.org/wiki/Redox_(operating_system)" TargetMode="External"/><Relationship Id="rId10" Type="http://schemas.openxmlformats.org/officeDocument/2006/relationships/hyperlink" Target="https://en.wikipedia.org/wiki/Linux" TargetMode="External"/><Relationship Id="rId4" Type="http://schemas.openxmlformats.org/officeDocument/2006/relationships/hyperlink" Target="https://en.wikipedia.org/wiki/POSIX" TargetMode="External"/><Relationship Id="rId9" Type="http://schemas.openxmlformats.org/officeDocument/2006/relationships/hyperlink" Target="https://en.wikipedia.org/wiki/OpenBSD" TargetMode="External"/><Relationship Id="rId14" Type="http://schemas.openxmlformats.org/officeDocument/2006/relationships/hyperlink" Target="https://en.wikipedia.org/wiki/Solaris_(operating_syste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POSI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eeksforgeeks.org/difference-between-multiprocessing-and-multithreadi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builtin.com/data-science/multithreading-multiprocessing"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49BB91D0-98A2-452A-9686-40FABA68D0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54CFF6C-4004-4410-88F0-F4F19A1CCD13}" type="slidenum">
              <a:rPr lang="en-US" altLang="en-US" smtClean="0">
                <a:latin typeface="Helvetica" panose="020B0604020202020204" pitchFamily="34" charset="0"/>
              </a:rPr>
              <a:pPr/>
              <a:t>2</a:t>
            </a:fld>
            <a:endParaRPr lang="en-US" altLang="en-US">
              <a:latin typeface="Helvetica" panose="020B0604020202020204" pitchFamily="34" charset="0"/>
            </a:endParaRPr>
          </a:p>
        </p:txBody>
      </p:sp>
      <p:sp>
        <p:nvSpPr>
          <p:cNvPr id="6146" name="Rectangle 2">
            <a:extLst>
              <a:ext uri="{FF2B5EF4-FFF2-40B4-BE49-F238E27FC236}">
                <a16:creationId xmlns:a16="http://schemas.microsoft.com/office/drawing/2014/main" id="{665B70CD-1D40-4FBB-B69E-B0BE8DCDA900}"/>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2F07CFF-7563-4EE5-812A-6F8C90FD70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B2858C04-233B-4F84-8B85-EA895CEAF2C7}"/>
              </a:ext>
            </a:extLst>
          </p:cNvPr>
          <p:cNvSpPr>
            <a:spLocks noGrp="1" noRot="1" noChangeAspect="1" noChangeArrowheads="1" noTextEdit="1"/>
          </p:cNvSpPr>
          <p:nvPr>
            <p:ph type="sldImg"/>
          </p:nvPr>
        </p:nvSpPr>
        <p:spPr>
          <a:ln/>
        </p:spPr>
      </p:sp>
      <p:sp>
        <p:nvSpPr>
          <p:cNvPr id="23554" name="Rectangle 3">
            <a:extLst>
              <a:ext uri="{FF2B5EF4-FFF2-40B4-BE49-F238E27FC236}">
                <a16:creationId xmlns:a16="http://schemas.microsoft.com/office/drawing/2014/main" id="{7E4843CC-89D3-47B0-BBCC-C97C1F2F4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Data parallelism focuses on distributing subsets of the same data across multiple computing cores and performing the same operation on each core. Consider, for example, summing the contents of an array of size N. On a single-core system, one thread would simply sum the elements [0] ...[N − 1]. On a dual-core system, however, thread A, running on core 0, could sum the elements [0] . . . [N∕2 − 1] while thread B, running on core 1, could sum the elements [N∕2] . . . [N − 1].</a:t>
            </a:r>
          </a:p>
          <a:p>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1" dirty="0"/>
              <a:t>Data parallelism</a:t>
            </a:r>
            <a:r>
              <a:rPr lang="en-US" dirty="0"/>
              <a:t>: for example, summing the contents of an array of size N. On a single-core system, one thread would simply sum the elements [0] ...[N − 1]. On a dual-core system, however, thread A, running on core 0, could sum the elements [0] . . . [N∕2 − 1] while thread B, running on core 1, could sum the elements [N∕2] . . . [N − 1]. The two threads would be running in parallel on separate computing cores.</a:t>
            </a:r>
          </a:p>
          <a:p>
            <a:pPr marL="171450" indent="-171450">
              <a:buFont typeface="Wingdings" panose="05000000000000000000" pitchFamily="2" charset="2"/>
              <a:buChar char="q"/>
            </a:pPr>
            <a:r>
              <a:rPr lang="en-US" b="1" dirty="0"/>
              <a:t>Task</a:t>
            </a:r>
            <a:r>
              <a:rPr lang="en-US" dirty="0"/>
              <a:t> </a:t>
            </a:r>
            <a:r>
              <a:rPr lang="en-US" sz="1800" b="1" dirty="0">
                <a:solidFill>
                  <a:srgbClr val="000000"/>
                </a:solidFill>
                <a:effectLst/>
                <a:latin typeface="Tahoma" panose="020B0604030504040204" pitchFamily="34" charset="0"/>
              </a:rPr>
              <a:t>parallelism</a:t>
            </a:r>
            <a:r>
              <a:rPr lang="en-US" dirty="0"/>
              <a:t>: an example of task parallelism might involve two threads, each performing a unique statistical operation on the array of elements. The threads again are operating in parallel on separate computing cores, but each is performing a unique operation.</a:t>
            </a: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pPr>
              <a:defRPr/>
            </a:pPr>
            <a:fld id="{B502DF71-3C45-4C55-AF2B-283333F9BC5B}" type="slidenum">
              <a:rPr lang="en-US" altLang="x-none" smtClean="0"/>
              <a:pPr>
                <a:defRPr/>
              </a:pPr>
              <a:t>13</a:t>
            </a:fld>
            <a:endParaRPr lang="en-US" altLang="x-none"/>
          </a:p>
        </p:txBody>
      </p:sp>
    </p:spTree>
    <p:extLst>
      <p:ext uri="{BB962C8B-B14F-4D97-AF65-F5344CB8AC3E}">
        <p14:creationId xmlns:p14="http://schemas.microsoft.com/office/powerpoint/2010/main" val="71819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B307F2A2-9C89-4CCD-8947-EF9F7A7FA4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200DDC-C11B-49B3-97E9-1ED578740C37}" type="slidenum">
              <a:rPr lang="en-US" altLang="en-US" smtClean="0">
                <a:latin typeface="Helvetica" panose="020B0604020202020204" pitchFamily="34" charset="0"/>
              </a:rPr>
              <a:pPr/>
              <a:t>14</a:t>
            </a:fld>
            <a:endParaRPr lang="en-US" altLang="en-US">
              <a:latin typeface="Helvetica" panose="020B0604020202020204" pitchFamily="34" charset="0"/>
            </a:endParaRPr>
          </a:p>
        </p:txBody>
      </p:sp>
      <p:sp>
        <p:nvSpPr>
          <p:cNvPr id="26626" name="Rectangle 2">
            <a:extLst>
              <a:ext uri="{FF2B5EF4-FFF2-40B4-BE49-F238E27FC236}">
                <a16:creationId xmlns:a16="http://schemas.microsoft.com/office/drawing/2014/main" id="{FB56883D-676A-482F-9E14-FE9A4AE241AE}"/>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A2F62D35-9C65-414C-A86A-3FDBE9961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ar-SA" sz="12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قانون</a:t>
            </a:r>
            <a:r>
              <a:rPr lang="en-US" sz="12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Amdahl</a:t>
            </a:r>
          </a:p>
          <a:p>
            <a:endParaRPr lang="en-US" altLang="en-US" dirty="0">
              <a:latin typeface="Times New Roman" panose="02020603050405020304" pitchFamily="18" charset="0"/>
            </a:endParaRPr>
          </a:p>
          <a:p>
            <a:r>
              <a:rPr lang="en-US" altLang="en-US" dirty="0">
                <a:latin typeface="Times New Roman" panose="02020603050405020304" pitchFamily="18" charset="0"/>
              </a:rPr>
              <a:t>Speedup &lt;= 1/ (0.15 + (0.75/2))=1.62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DF3E7C6-C9CA-4089-A553-275E1982B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9398EA6-8FE3-4BCE-B6A8-508B0A27C7F8}" type="slidenum">
              <a:rPr lang="en-US" altLang="en-US" smtClean="0">
                <a:latin typeface="Helvetica" panose="020B0604020202020204" pitchFamily="34" charset="0"/>
              </a:rPr>
              <a:pPr/>
              <a:t>16</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173988C8-FA90-46B8-B16F-16B1E13B380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E2C96CC4-5B31-40CD-B384-477B7275DA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202122"/>
                </a:solidFill>
                <a:effectLst/>
                <a:latin typeface="Arial" panose="020B0604020202020204" pitchFamily="34" charset="0"/>
              </a:rPr>
              <a:t>POSIX Threads is an API defined by the </a:t>
            </a:r>
            <a:r>
              <a:rPr lang="en-US" b="0" i="0" u="none" strike="noStrike" dirty="0">
                <a:solidFill>
                  <a:srgbClr val="3366CC"/>
                </a:solidFill>
                <a:effectLst/>
                <a:latin typeface="Arial" panose="020B0604020202020204" pitchFamily="34" charset="0"/>
                <a:hlinkClick r:id="rId3" tooltip="Institute of Electrical and Electronics Engineers"/>
              </a:rPr>
              <a:t>Institute of Electrical and Electronics Engineers</a:t>
            </a:r>
            <a:r>
              <a:rPr lang="en-US" b="0" i="0" dirty="0">
                <a:solidFill>
                  <a:srgbClr val="202122"/>
                </a:solidFill>
                <a:effectLst/>
                <a:latin typeface="Arial" panose="020B0604020202020204" pitchFamily="34" charset="0"/>
              </a:rPr>
              <a:t> (IEEE) standard </a:t>
            </a:r>
            <a:r>
              <a:rPr lang="en-US" b="0" i="1" u="none" strike="noStrike" dirty="0">
                <a:solidFill>
                  <a:srgbClr val="3366CC"/>
                </a:solidFill>
                <a:effectLst/>
                <a:latin typeface="Arial" panose="020B0604020202020204" pitchFamily="34" charset="0"/>
                <a:hlinkClick r:id="rId4" tooltip="POSIX"/>
              </a:rPr>
              <a:t>POSIX</a:t>
            </a:r>
            <a:r>
              <a:rPr lang="en-US" b="0" i="1" dirty="0">
                <a:solidFill>
                  <a:srgbClr val="202122"/>
                </a:solidFill>
                <a:effectLst/>
                <a:latin typeface="Arial" panose="020B0604020202020204" pitchFamily="34" charset="0"/>
              </a:rPr>
              <a:t>.1c, Threads extensions (IEEE Std 1003.1c-1995)</a:t>
            </a:r>
            <a:r>
              <a:rPr lang="en-US" b="0" i="0" dirty="0">
                <a:solidFill>
                  <a:srgbClr val="202122"/>
                </a:solidFill>
                <a:effectLst/>
                <a:latin typeface="Arial" panose="020B0604020202020204" pitchFamily="34" charset="0"/>
              </a:rPr>
              <a:t>.</a:t>
            </a:r>
          </a:p>
          <a:p>
            <a:pPr algn="l"/>
            <a:r>
              <a:rPr lang="en-US" b="0" i="0" dirty="0">
                <a:solidFill>
                  <a:srgbClr val="202122"/>
                </a:solidFill>
                <a:effectLst/>
                <a:latin typeface="Arial" panose="020B0604020202020204" pitchFamily="34" charset="0"/>
              </a:rPr>
              <a:t>Implementations of the API are available on many </a:t>
            </a:r>
            <a:r>
              <a:rPr lang="en-US" b="0" i="0" u="none" strike="noStrike" dirty="0">
                <a:solidFill>
                  <a:srgbClr val="3366CC"/>
                </a:solidFill>
                <a:effectLst/>
                <a:latin typeface="Arial" panose="020B0604020202020204" pitchFamily="34" charset="0"/>
                <a:hlinkClick r:id="rId5" tooltip="Unix-like"/>
              </a:rPr>
              <a:t>Unix-like</a:t>
            </a:r>
            <a:r>
              <a:rPr lang="en-US" b="0" i="0" dirty="0">
                <a:solidFill>
                  <a:srgbClr val="202122"/>
                </a:solidFill>
                <a:effectLst/>
                <a:latin typeface="Arial" panose="020B0604020202020204" pitchFamily="34" charset="0"/>
              </a:rPr>
              <a:t> POSIX-conformant </a:t>
            </a:r>
            <a:r>
              <a:rPr lang="en-US" b="0" i="0" u="none" strike="noStrike" dirty="0">
                <a:solidFill>
                  <a:srgbClr val="3366CC"/>
                </a:solidFill>
                <a:effectLst/>
                <a:latin typeface="Arial" panose="020B0604020202020204" pitchFamily="34" charset="0"/>
                <a:hlinkClick r:id="rId6" tooltip="Operating system"/>
              </a:rPr>
              <a:t>operating systems</a:t>
            </a:r>
            <a:r>
              <a:rPr lang="en-US" b="0" i="0" dirty="0">
                <a:solidFill>
                  <a:srgbClr val="202122"/>
                </a:solidFill>
                <a:effectLst/>
                <a:latin typeface="Arial" panose="020B0604020202020204" pitchFamily="34" charset="0"/>
              </a:rPr>
              <a:t> such as </a:t>
            </a:r>
            <a:r>
              <a:rPr lang="en-US" b="0" i="0" u="none" strike="noStrike" dirty="0">
                <a:solidFill>
                  <a:srgbClr val="3366CC"/>
                </a:solidFill>
                <a:effectLst/>
                <a:latin typeface="Arial" panose="020B0604020202020204" pitchFamily="34" charset="0"/>
                <a:hlinkClick r:id="rId7" tooltip="FreeBSD"/>
              </a:rPr>
              <a:t>FreeBSD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8" tooltip="NetBSD"/>
              </a:rPr>
              <a:t>NetBSD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9" tooltip="OpenBSD"/>
              </a:rPr>
              <a:t>OpenBSD</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0" tooltip="Linux"/>
              </a:rPr>
              <a:t>Linux</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1" tooltip="MacOS"/>
              </a:rPr>
              <a:t>macOS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2" tooltip="Android (operating system)"/>
              </a:rPr>
              <a:t>Android</a:t>
            </a:r>
            <a:r>
              <a:rPr lang="en-US" b="0" i="0" dirty="0">
                <a:solidFill>
                  <a:srgbClr val="202122"/>
                </a:solidFill>
                <a:effectLst/>
                <a:latin typeface="Arial" panose="020B0604020202020204" pitchFamily="34" charset="0"/>
              </a:rPr>
              <a:t>,</a:t>
            </a:r>
            <a:r>
              <a:rPr lang="en-US" b="0" i="0" u="none" strike="noStrike" baseline="30000" dirty="0">
                <a:solidFill>
                  <a:srgbClr val="3366CC"/>
                </a:solidFill>
                <a:effectLst/>
                <a:latin typeface="Arial" panose="020B0604020202020204" pitchFamily="34" charset="0"/>
                <a:hlinkClick r:id="rId13"/>
              </a:rPr>
              <a:t>[1]</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4" tooltip="Solaris (operating system)"/>
              </a:rPr>
              <a:t>Solaris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15" tooltip="Redox (operating system)"/>
              </a:rPr>
              <a:t>Redox</a:t>
            </a:r>
            <a:r>
              <a:rPr lang="en-US" b="0" i="0" dirty="0">
                <a:solidFill>
                  <a:srgbClr val="202122"/>
                </a:solidFill>
                <a:effectLst/>
                <a:latin typeface="Arial" panose="020B0604020202020204" pitchFamily="34" charset="0"/>
              </a:rPr>
              <a:t>,</a:t>
            </a:r>
          </a:p>
          <a:p>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a:t>User threads are supported above the kernel and are managed without kernel support, whereas kernel threads are supported and managed directly by the operating system.</a:t>
            </a:r>
          </a:p>
          <a:p>
            <a:pPr marL="171450" indent="-171450">
              <a:buFont typeface="Wingdings" panose="05000000000000000000" pitchFamily="2" charset="2"/>
              <a:buChar char="Ø"/>
            </a:pPr>
            <a:r>
              <a:rPr lang="en-US" dirty="0"/>
              <a:t>If a user threads want to do a kernel operation, it must run on a kernel thread. </a:t>
            </a:r>
          </a:p>
        </p:txBody>
      </p:sp>
      <p:sp>
        <p:nvSpPr>
          <p:cNvPr id="4" name="Slide Number Placeholder 3"/>
          <p:cNvSpPr>
            <a:spLocks noGrp="1"/>
          </p:cNvSpPr>
          <p:nvPr>
            <p:ph type="sldNum" sz="quarter" idx="5"/>
          </p:nvPr>
        </p:nvSpPr>
        <p:spPr/>
        <p:txBody>
          <a:bodyPr/>
          <a:lstStyle/>
          <a:p>
            <a:pPr>
              <a:defRPr/>
            </a:pPr>
            <a:fld id="{B502DF71-3C45-4C55-AF2B-283333F9BC5B}" type="slidenum">
              <a:rPr lang="en-US" altLang="x-none" smtClean="0"/>
              <a:pPr>
                <a:defRPr/>
              </a:pPr>
              <a:t>17</a:t>
            </a:fld>
            <a:endParaRPr lang="en-US" altLang="x-none"/>
          </a:p>
        </p:txBody>
      </p:sp>
    </p:spTree>
    <p:extLst>
      <p:ext uri="{BB962C8B-B14F-4D97-AF65-F5344CB8AC3E}">
        <p14:creationId xmlns:p14="http://schemas.microsoft.com/office/powerpoint/2010/main" val="341463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12803BA9-336C-40B8-B240-AE76B19DBC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A5F754-A269-48A9-AF00-EE1AB4FE158B}" type="slidenum">
              <a:rPr lang="en-US" altLang="en-US" smtClean="0">
                <a:latin typeface="Helvetica" panose="020B0604020202020204" pitchFamily="34" charset="0"/>
              </a:rPr>
              <a:pPr/>
              <a:t>18</a:t>
            </a:fld>
            <a:endParaRPr lang="en-US" altLang="en-US">
              <a:latin typeface="Helvetica" panose="020B0604020202020204" pitchFamily="34" charset="0"/>
            </a:endParaRPr>
          </a:p>
        </p:txBody>
      </p:sp>
      <p:sp>
        <p:nvSpPr>
          <p:cNvPr id="32770" name="Rectangle 2">
            <a:extLst>
              <a:ext uri="{FF2B5EF4-FFF2-40B4-BE49-F238E27FC236}">
                <a16:creationId xmlns:a16="http://schemas.microsoft.com/office/drawing/2014/main" id="{3118FFA9-F8CF-48E9-8DBD-7D20A0B41DDE}"/>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CD8A752-1AAD-4C50-BBDA-5D51338F2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B8C0B8A-AD96-4A57-B567-49E824FFE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6B8074-FFAA-46E8-A8E7-A2DF12801B2C}" type="slidenum">
              <a:rPr lang="en-US" altLang="en-US" smtClean="0">
                <a:latin typeface="Helvetica" panose="020B0604020202020204" pitchFamily="34" charset="0"/>
              </a:rPr>
              <a:pPr/>
              <a:t>19</a:t>
            </a:fld>
            <a:endParaRPr lang="en-US" altLang="en-US">
              <a:latin typeface="Helvetica" panose="020B0604020202020204" pitchFamily="34" charset="0"/>
            </a:endParaRPr>
          </a:p>
        </p:txBody>
      </p:sp>
      <p:sp>
        <p:nvSpPr>
          <p:cNvPr id="34818" name="Rectangle 2">
            <a:extLst>
              <a:ext uri="{FF2B5EF4-FFF2-40B4-BE49-F238E27FC236}">
                <a16:creationId xmlns:a16="http://schemas.microsoft.com/office/drawing/2014/main" id="{6F09C86C-58BC-4607-981A-D231C591FCB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398BD5B-BC5C-4CDB-9D48-4CA967CB7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many-to-one model (Figure 4.7) maps many user-level </a:t>
            </a:r>
            <a:r>
              <a:rPr lang="en-US" dirty="0" err="1"/>
              <a:t>th</a:t>
            </a:r>
            <a:r>
              <a:rPr lang="en-US" dirty="0"/>
              <a:t> reads to one kernel thread</a:t>
            </a:r>
          </a:p>
          <a:p>
            <a:r>
              <a:rPr lang="en-US" dirty="0"/>
              <a:t>Thread management is done by the thread library in user space, so it is efficient (we discuss thread libraries in Section 4.4). However, the entire process will block if a thread makes a blocking system call. Also, because only one thread can access the kernel at a time, multiple threads are unable to run in parallel on multicore systems.</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7046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EB8C0B8A-AD96-4A57-B567-49E824FFE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B6B8074-FFAA-46E8-A8E7-A2DF12801B2C}" type="slidenum">
              <a:rPr lang="en-US" altLang="en-US" smtClean="0">
                <a:latin typeface="Helvetica" panose="020B0604020202020204" pitchFamily="34" charset="0"/>
              </a:rPr>
              <a:pPr/>
              <a:t>20</a:t>
            </a:fld>
            <a:endParaRPr lang="en-US" altLang="en-US">
              <a:latin typeface="Helvetica" panose="020B0604020202020204" pitchFamily="34" charset="0"/>
            </a:endParaRPr>
          </a:p>
        </p:txBody>
      </p:sp>
      <p:sp>
        <p:nvSpPr>
          <p:cNvPr id="34818" name="Rectangle 2">
            <a:extLst>
              <a:ext uri="{FF2B5EF4-FFF2-40B4-BE49-F238E27FC236}">
                <a16:creationId xmlns:a16="http://schemas.microsoft.com/office/drawing/2014/main" id="{6F09C86C-58BC-4607-981A-D231C591FCB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0398BD5B-BC5C-4CDB-9D48-4CA967CB7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many-to-one model (Figure 4.7) maps many user-level </a:t>
            </a:r>
            <a:r>
              <a:rPr lang="en-US" dirty="0" err="1"/>
              <a:t>th</a:t>
            </a:r>
            <a:r>
              <a:rPr lang="en-US" dirty="0"/>
              <a:t> reads to one kernel thread</a:t>
            </a:r>
          </a:p>
          <a:p>
            <a:r>
              <a:rPr lang="en-US" dirty="0"/>
              <a:t>Thread management is done by the thread library in user space, so it is efficient (we discuss thread libraries in Section 4.4). However, the entire process will block if a thread makes a blocking system call. Also, because only one thread can access the kernel at a time, multiple threads are unable to run in parallel on multicore systems.</a:t>
            </a:r>
            <a:endParaRPr lang="en-US"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2C789749-18B6-4527-94FF-59E54FAC3E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77C39C-CCD1-4085-91E8-2B527B8A2188}" type="slidenum">
              <a:rPr lang="en-US" altLang="en-US" smtClean="0">
                <a:latin typeface="Helvetica" panose="020B0604020202020204" pitchFamily="34" charset="0"/>
              </a:rPr>
              <a:pPr/>
              <a:t>21</a:t>
            </a:fld>
            <a:endParaRPr lang="en-US" altLang="en-US">
              <a:latin typeface="Helvetica" panose="020B0604020202020204" pitchFamily="34" charset="0"/>
            </a:endParaRPr>
          </a:p>
        </p:txBody>
      </p:sp>
      <p:sp>
        <p:nvSpPr>
          <p:cNvPr id="36866" name="Rectangle 2">
            <a:extLst>
              <a:ext uri="{FF2B5EF4-FFF2-40B4-BE49-F238E27FC236}">
                <a16:creationId xmlns:a16="http://schemas.microsoft.com/office/drawing/2014/main" id="{30A9510C-2BDE-4137-877F-7D3AEFD82511}"/>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C693E25-AC6E-41AC-A5E3-4037EB9E4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Linux, along with the family of Windows operating systems, implement the one-to-one model</a:t>
            </a:r>
            <a:endParaRPr lang="en-US" altLang="en-US"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466CBFBC-E533-4BF2-B5D5-3A45F5C190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A8AF47D-CB37-4C77-9E61-6FE982C48A6C}" type="slidenum">
              <a:rPr lang="en-US" altLang="en-US" smtClean="0">
                <a:latin typeface="Helvetica" panose="020B0604020202020204" pitchFamily="34" charset="0"/>
              </a:rPr>
              <a:pPr/>
              <a:t>22</a:t>
            </a:fld>
            <a:endParaRPr lang="en-US" altLang="en-US">
              <a:latin typeface="Helvetica" panose="020B0604020202020204" pitchFamily="34" charset="0"/>
            </a:endParaRPr>
          </a:p>
        </p:txBody>
      </p:sp>
      <p:sp>
        <p:nvSpPr>
          <p:cNvPr id="38914" name="Rectangle 2">
            <a:extLst>
              <a:ext uri="{FF2B5EF4-FFF2-40B4-BE49-F238E27FC236}">
                <a16:creationId xmlns:a16="http://schemas.microsoft.com/office/drawing/2014/main" id="{77584299-1856-48BE-B736-7EC68096B10B}"/>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7E5BFC8-6F28-4BDE-8F1C-CE906E2BFF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indent="-285750" algn="r" rtl="1">
              <a:lnSpc>
                <a:spcPts val="2625"/>
              </a:lnSpc>
              <a:spcBef>
                <a:spcPts val="0"/>
              </a:spcBef>
              <a:spcAft>
                <a:spcPts val="1500"/>
              </a:spcAft>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در حالی که مدل چند به یک به توسعه‌دهنده اجازه می‌دهد تا هر تعداد رشته کاربر که می‌خواهد ایجاد کند، اما منجر به موازی‌سازی نمی‌شود، زیرا هسته فقط می‌تواند یک رشته هسته را در یک زمان زمان‌بندی کند.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marR="0" indent="-285750" algn="r" rtl="1">
              <a:lnSpc>
                <a:spcPts val="2625"/>
              </a:lnSpc>
              <a:spcBef>
                <a:spcPts val="0"/>
              </a:spcBef>
              <a:spcAft>
                <a:spcPts val="1500"/>
              </a:spcAft>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مدل یک به یک همزمانی بیشتری را امکان‌پذیر می‌کند، اما توسعه‌دهنده باید مراقب باشد که رشته‌های زیادی را در یک برنامه ایجاد نکند. (در واقع، در برخی سیستم‌ها، او ممکن است در تعداد رشته‌هایی که می‌تواند ایجاد کند محدود باشد.)</a:t>
            </a:r>
            <a:endParaRPr lang="en-US"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marR="0" indent="-285750" algn="r" rtl="1">
              <a:lnSpc>
                <a:spcPts val="2625"/>
              </a:lnSpc>
              <a:spcBef>
                <a:spcPts val="0"/>
              </a:spcBef>
              <a:spcAft>
                <a:spcPts val="1500"/>
              </a:spcAft>
              <a:buFont typeface="Arial" panose="020B0604020202020204" pitchFamily="34" charset="0"/>
              <a:buChar char="•"/>
            </a:pPr>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 مدل چند به چند از هیچ‌یک از این کاستی‌ها رنج نمی‌برد: توسعه‌دهندگان می‌توانند به اندازه‌ی نیاز رشته کاربر ایجاد کنند و رشته‌های هسته مربوطه می‌توانند به صورت موازی روی یک پردازنده‌ی چند هسته‌ای اجرا شوند. همچنین، هنگامی که یک رشته یک فراخوانی سیستم مسدودکننده انجام می‌دهد، هسته می‌تواند رشته‌ی دیگری را برای اجرا زمان‌بندی کند.</a:t>
            </a:r>
            <a:endParaRPr lang="en-US" sz="1800" dirty="0">
              <a:effectLst/>
              <a:latin typeface="Times New Roman" panose="02020603050405020304" pitchFamily="18" charset="0"/>
              <a:ea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94713BEE-C1CE-484C-819E-C7874EAB1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A73D603-B8D2-4718-A866-542F17F0E427}" type="slidenum">
              <a:rPr lang="en-US" altLang="en-US" smtClean="0">
                <a:latin typeface="Helvetica" panose="020B0604020202020204" pitchFamily="34" charset="0"/>
              </a:rPr>
              <a:pPr/>
              <a:t>3</a:t>
            </a:fld>
            <a:endParaRPr lang="en-US" altLang="en-US">
              <a:latin typeface="Helvetica" panose="020B0604020202020204" pitchFamily="34" charset="0"/>
            </a:endParaRPr>
          </a:p>
        </p:txBody>
      </p:sp>
      <p:sp>
        <p:nvSpPr>
          <p:cNvPr id="8194" name="Rectangle 2">
            <a:extLst>
              <a:ext uri="{FF2B5EF4-FFF2-40B4-BE49-F238E27FC236}">
                <a16:creationId xmlns:a16="http://schemas.microsoft.com/office/drawing/2014/main" id="{B58D9914-4AE8-433F-9B79-3F921095428F}"/>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AF60734-AFF9-4268-9BD1-9AFF6E1D63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36DF61C1-FABB-4C2F-A2F6-2A6755D4309B}"/>
              </a:ext>
            </a:extLst>
          </p:cNvPr>
          <p:cNvSpPr>
            <a:spLocks noGrp="1" noRot="1" noChangeAspect="1" noChangeArrowheads="1" noTextEdit="1"/>
          </p:cNvSpPr>
          <p:nvPr>
            <p:ph type="sldImg"/>
          </p:nvPr>
        </p:nvSpPr>
        <p:spPr>
          <a:ln/>
        </p:spPr>
      </p:sp>
      <p:sp>
        <p:nvSpPr>
          <p:cNvPr id="43010" name="Rectangle 3">
            <a:extLst>
              <a:ext uri="{FF2B5EF4-FFF2-40B4-BE49-F238E27FC236}">
                <a16:creationId xmlns:a16="http://schemas.microsoft.com/office/drawing/2014/main" id="{93420185-E3D4-4A25-8067-B745C75A3F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All code and data structures for the library exist in user space. This means that invoking a function in the library results in a local function call in user space and not a system call.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second approach is to implement a kernel-level library supported directly by the operating system. In this case, code and data structures for the library exist in kernel space. Invoking a function in the API for the library typically results in a system call to the kernel. </a:t>
            </a:r>
            <a:endParaRPr lang="en-US" altLang="en-US"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DE5937DC-D53C-4814-A45E-BF7CA978FE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BF23E72-A12C-4C92-8AE1-BFA934D068FF}" type="slidenum">
              <a:rPr lang="en-US" altLang="en-US" smtClean="0">
                <a:latin typeface="Helvetica" panose="020B0604020202020204" pitchFamily="34" charset="0"/>
              </a:rPr>
              <a:pPr/>
              <a:t>24</a:t>
            </a:fld>
            <a:endParaRPr lang="en-US" altLang="en-US">
              <a:latin typeface="Helvetica" panose="020B0604020202020204" pitchFamily="34" charset="0"/>
            </a:endParaRPr>
          </a:p>
        </p:txBody>
      </p:sp>
      <p:sp>
        <p:nvSpPr>
          <p:cNvPr id="45058" name="Rectangle 2">
            <a:extLst>
              <a:ext uri="{FF2B5EF4-FFF2-40B4-BE49-F238E27FC236}">
                <a16:creationId xmlns:a16="http://schemas.microsoft.com/office/drawing/2014/main" id="{C69EBE3A-525E-43F8-98FF-7CCE61EFF8B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DBDAC0BA-8814-496D-B065-6E2C7E2CFC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dirty="0">
                <a:effectLst/>
                <a:latin typeface="-apple-system"/>
                <a:hlinkClick r:id="rId3"/>
              </a:rPr>
              <a:t>POSIX, which stands for </a:t>
            </a:r>
            <a:r>
              <a:rPr lang="en-US" b="1" i="0" dirty="0">
                <a:effectLst/>
                <a:latin typeface="-apple-system"/>
                <a:hlinkClick r:id="rId3"/>
              </a:rPr>
              <a:t>Portable Operating System Interface</a:t>
            </a:r>
            <a:r>
              <a:rPr lang="en-US" b="0" i="0" dirty="0">
                <a:effectLst/>
                <a:latin typeface="-apple-system"/>
                <a:hlinkClick r:id="rId3"/>
              </a:rPr>
              <a:t>, is a family of standards specified by the IEEE Computer Society for maintaining compatibility between operating systems</a:t>
            </a:r>
            <a:r>
              <a:rPr lang="en-US" b="0" i="0" baseline="30000" dirty="0">
                <a:effectLst/>
                <a:latin typeface="-apple-system"/>
                <a:hlinkClick r:id="rId3"/>
              </a:rPr>
              <a:t>1</a:t>
            </a:r>
            <a:r>
              <a:rPr lang="en-US" b="0" i="0" dirty="0">
                <a:solidFill>
                  <a:srgbClr val="111111"/>
                </a:solidFill>
                <a:effectLst/>
                <a:latin typeface="-apple-system"/>
              </a:rPr>
              <a:t>. </a:t>
            </a:r>
            <a:r>
              <a:rPr lang="en-US" b="0" i="0">
                <a:effectLst/>
                <a:latin typeface="-apple-system"/>
                <a:hlinkClick r:id="rId3"/>
              </a:rPr>
              <a:t>It defines both the system and user-level application programming interfaces (APIs)</a:t>
            </a:r>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is the runner() function. When this program begins, a single thread of control begins in main(). After some initialization, main() creates a second thread that begins control in the runner() function. Both threads share the global data sum.</a:t>
            </a:r>
            <a:endParaRPr lang="fa-IR"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a-IR"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All </a:t>
            </a:r>
            <a:r>
              <a:rPr lang="en-US" dirty="0" err="1"/>
              <a:t>Pthreads</a:t>
            </a:r>
            <a:r>
              <a:rPr lang="en-US" dirty="0"/>
              <a:t> programs must include the </a:t>
            </a:r>
            <a:r>
              <a:rPr lang="en-US" dirty="0" err="1"/>
              <a:t>pthread.h</a:t>
            </a:r>
            <a:r>
              <a:rPr lang="en-US" dirty="0"/>
              <a:t> header file. The statement </a:t>
            </a:r>
            <a:r>
              <a:rPr lang="en-US" dirty="0" err="1"/>
              <a:t>pthread</a:t>
            </a:r>
            <a:r>
              <a:rPr lang="en-US" dirty="0"/>
              <a:t> t </a:t>
            </a:r>
            <a:r>
              <a:rPr lang="en-US" dirty="0" err="1"/>
              <a:t>tid</a:t>
            </a:r>
            <a:r>
              <a:rPr lang="en-US" dirty="0"/>
              <a:t> declares the identifier for the thread we will create. Each thread has a set of attributes, including stack size and scheduling information. The </a:t>
            </a:r>
            <a:r>
              <a:rPr lang="en-US" dirty="0" err="1"/>
              <a:t>pthread</a:t>
            </a:r>
            <a:r>
              <a:rPr lang="en-US" dirty="0"/>
              <a:t> </a:t>
            </a:r>
            <a:r>
              <a:rPr lang="en-US" dirty="0" err="1"/>
              <a:t>attr</a:t>
            </a:r>
            <a:r>
              <a:rPr lang="en-US" dirty="0"/>
              <a:t> t </a:t>
            </a:r>
            <a:r>
              <a:rPr lang="en-US" dirty="0" err="1"/>
              <a:t>attr</a:t>
            </a:r>
            <a:r>
              <a:rPr lang="en-US" dirty="0"/>
              <a:t> declaration represents the attributes for the thread. We set the attributes in the function call </a:t>
            </a:r>
            <a:r>
              <a:rPr lang="en-US" dirty="0" err="1"/>
              <a:t>pthread</a:t>
            </a:r>
            <a:r>
              <a:rPr lang="en-US" dirty="0"/>
              <a:t> </a:t>
            </a:r>
            <a:r>
              <a:rPr lang="en-US" dirty="0" err="1"/>
              <a:t>attr</a:t>
            </a:r>
            <a:r>
              <a:rPr lang="en-US" dirty="0"/>
              <a:t> </a:t>
            </a:r>
            <a:r>
              <a:rPr lang="en-US" dirty="0" err="1"/>
              <a:t>init</a:t>
            </a:r>
            <a:r>
              <a:rPr lang="en-US" dirty="0"/>
              <a:t>(&amp;</a:t>
            </a:r>
            <a:r>
              <a:rPr lang="en-US" dirty="0" err="1"/>
              <a:t>attr</a:t>
            </a:r>
            <a:r>
              <a:rPr lang="en-US" dirty="0"/>
              <a:t>). Because we did not explicitly set any attributes, we use the default attributes provided. (In Chapter 5, we discuss some of the scheduling attributes provided by the </a:t>
            </a:r>
            <a:r>
              <a:rPr lang="en-US" dirty="0" err="1"/>
              <a:t>Pthreads</a:t>
            </a:r>
            <a:r>
              <a:rPr lang="en-US" dirty="0"/>
              <a:t> API.) A separate thread is created with the </a:t>
            </a:r>
            <a:r>
              <a:rPr lang="en-US" dirty="0" err="1"/>
              <a:t>pthread</a:t>
            </a:r>
            <a:r>
              <a:rPr lang="en-US" dirty="0"/>
              <a:t> create() function call. In addition to passing the thread identifier and the attributes for the thread, we also pass the name of the function where the new thread will begin execution—in this case, the runner() function. Last, we pass the integer parameter that was provided on the command line, </a:t>
            </a:r>
            <a:r>
              <a:rPr lang="en-US" dirty="0" err="1"/>
              <a:t>argv</a:t>
            </a:r>
            <a:r>
              <a:rPr lang="en-US" dirty="0"/>
              <a:t>[1].</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B502DF71-3C45-4C55-AF2B-283333F9BC5B}" type="slidenum">
              <a:rPr lang="en-US" altLang="x-none" smtClean="0"/>
              <a:pPr>
                <a:defRPr/>
              </a:pPr>
              <a:t>25</a:t>
            </a:fld>
            <a:endParaRPr lang="en-US" altLang="x-none"/>
          </a:p>
        </p:txBody>
      </p:sp>
    </p:spTree>
    <p:extLst>
      <p:ext uri="{BB962C8B-B14F-4D97-AF65-F5344CB8AC3E}">
        <p14:creationId xmlns:p14="http://schemas.microsoft.com/office/powerpoint/2010/main" val="2228677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5FB8F64-88BB-4559-9134-E35CDEC201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3C5D0B0-D187-4E63-8B13-81271B8117FB}" type="slidenum">
              <a:rPr lang="en-US" altLang="en-US" smtClean="0">
                <a:latin typeface="Helvetica" panose="020B0604020202020204" pitchFamily="34" charset="0"/>
              </a:rPr>
              <a:pPr/>
              <a:t>26</a:t>
            </a:fld>
            <a:endParaRPr lang="en-US" altLang="en-US">
              <a:latin typeface="Helvetica" panose="020B0604020202020204" pitchFamily="34" charset="0"/>
            </a:endParaRPr>
          </a:p>
        </p:txBody>
      </p:sp>
      <p:sp>
        <p:nvSpPr>
          <p:cNvPr id="52226" name="Rectangle 2">
            <a:extLst>
              <a:ext uri="{FF2B5EF4-FFF2-40B4-BE49-F238E27FC236}">
                <a16:creationId xmlns:a16="http://schemas.microsoft.com/office/drawing/2014/main" id="{E7CC628D-83F5-4EEA-8C50-0B294DCF1E8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4F97B3F5-0425-41C0-BA0E-2A5645FFB0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Enough from here. Start new chapter of scheduling.</a:t>
            </a:r>
          </a:p>
        </p:txBody>
      </p:sp>
      <p:sp>
        <p:nvSpPr>
          <p:cNvPr id="4" name="Slide Number Placeholder 3"/>
          <p:cNvSpPr>
            <a:spLocks noGrp="1"/>
          </p:cNvSpPr>
          <p:nvPr>
            <p:ph type="sldNum" sz="quarter" idx="5"/>
          </p:nvPr>
        </p:nvSpPr>
        <p:spPr/>
        <p:txBody>
          <a:bodyPr/>
          <a:lstStyle/>
          <a:p>
            <a:pPr>
              <a:defRPr/>
            </a:pPr>
            <a:fld id="{B502DF71-3C45-4C55-AF2B-283333F9BC5B}" type="slidenum">
              <a:rPr lang="en-US" altLang="x-none" smtClean="0"/>
              <a:pPr>
                <a:defRPr/>
              </a:pPr>
              <a:t>27</a:t>
            </a:fld>
            <a:endParaRPr lang="en-US" altLang="x-none"/>
          </a:p>
        </p:txBody>
      </p:sp>
    </p:spTree>
    <p:extLst>
      <p:ext uri="{BB962C8B-B14F-4D97-AF65-F5344CB8AC3E}">
        <p14:creationId xmlns:p14="http://schemas.microsoft.com/office/powerpoint/2010/main" val="2787009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7712BD98-8FD1-4C5B-ACCD-B506C3F30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03646A7-87D1-4E08-9877-083F79BE34C5}" type="slidenum">
              <a:rPr lang="en-US" altLang="en-US" smtClean="0">
                <a:latin typeface="Helvetica" panose="020B0604020202020204" pitchFamily="34" charset="0"/>
              </a:rPr>
              <a:pPr/>
              <a:t>33</a:t>
            </a:fld>
            <a:endParaRPr lang="en-US" altLang="en-US">
              <a:latin typeface="Helvetica" panose="020B0604020202020204" pitchFamily="34" charset="0"/>
            </a:endParaRPr>
          </a:p>
        </p:txBody>
      </p:sp>
      <p:sp>
        <p:nvSpPr>
          <p:cNvPr id="58370" name="Rectangle 2">
            <a:extLst>
              <a:ext uri="{FF2B5EF4-FFF2-40B4-BE49-F238E27FC236}">
                <a16:creationId xmlns:a16="http://schemas.microsoft.com/office/drawing/2014/main" id="{8DCF3906-A485-420D-A07D-6796D1373AF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7B4482B-2E5E-4B60-925B-792A62447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4BB7AAAF-2D0D-444E-9C4A-241B805364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58E20DC-D625-4FC1-80D1-197547D6A0FC}" type="slidenum">
              <a:rPr lang="en-US" altLang="en-US" smtClean="0">
                <a:latin typeface="Helvetica" panose="020B0604020202020204" pitchFamily="34" charset="0"/>
              </a:rPr>
              <a:pPr/>
              <a:t>34</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E9908802-64CA-49E3-931A-595B2C94C490}"/>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1AC4CBFD-A424-47AF-AE08-5BE9978F6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E5962F69-093A-408F-B384-7C8444BFC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46DE1FD-0744-4729-8EA7-07AB55511A72}" type="slidenum">
              <a:rPr lang="en-US" altLang="en-US" smtClean="0">
                <a:latin typeface="Helvetica" panose="020B0604020202020204" pitchFamily="34" charset="0"/>
              </a:rPr>
              <a:pPr/>
              <a:t>43</a:t>
            </a:fld>
            <a:endParaRPr lang="en-US" altLang="en-US">
              <a:latin typeface="Helvetica" panose="020B0604020202020204" pitchFamily="34" charset="0"/>
            </a:endParaRPr>
          </a:p>
        </p:txBody>
      </p:sp>
      <p:sp>
        <p:nvSpPr>
          <p:cNvPr id="88066" name="Rectangle 2">
            <a:extLst>
              <a:ext uri="{FF2B5EF4-FFF2-40B4-BE49-F238E27FC236}">
                <a16:creationId xmlns:a16="http://schemas.microsoft.com/office/drawing/2014/main" id="{EF35BB1E-D520-47C0-8054-BC16A9F2090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BD69566-D1C2-496F-B046-36CA881CC8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2B3D9C8-405E-4869-B7DA-C0EA2952C0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7F09621-5A44-4CBF-82F9-AF59D7D29429}" type="slidenum">
              <a:rPr lang="en-US" altLang="en-US" smtClean="0">
                <a:latin typeface="Helvetica" panose="020B0604020202020204" pitchFamily="34" charset="0"/>
              </a:rPr>
              <a:pPr/>
              <a:t>44</a:t>
            </a:fld>
            <a:endParaRPr lang="en-US" altLang="en-US">
              <a:latin typeface="Helvetica" panose="020B0604020202020204" pitchFamily="34" charset="0"/>
            </a:endParaRPr>
          </a:p>
        </p:txBody>
      </p:sp>
      <p:sp>
        <p:nvSpPr>
          <p:cNvPr id="90114" name="Rectangle 2">
            <a:extLst>
              <a:ext uri="{FF2B5EF4-FFF2-40B4-BE49-F238E27FC236}">
                <a16:creationId xmlns:a16="http://schemas.microsoft.com/office/drawing/2014/main" id="{7E4665BD-4253-40F1-BC78-DE8BBDAB76FC}"/>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76713D87-7305-49B3-91D0-F30C446371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DAE79D6A-67CB-4C69-BA94-F4EE051A70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C124DD7-701B-4C62-BB67-32CAEE595173}" type="slidenum">
              <a:rPr lang="en-US" altLang="en-US" smtClean="0">
                <a:latin typeface="Helvetica" panose="020B0604020202020204" pitchFamily="34" charset="0"/>
              </a:rPr>
              <a:pPr/>
              <a:t>46</a:t>
            </a:fld>
            <a:endParaRPr lang="en-US" altLang="en-US">
              <a:latin typeface="Helvetica" panose="020B0604020202020204" pitchFamily="34" charset="0"/>
            </a:endParaRPr>
          </a:p>
        </p:txBody>
      </p:sp>
      <p:sp>
        <p:nvSpPr>
          <p:cNvPr id="93186" name="Rectangle 2">
            <a:extLst>
              <a:ext uri="{FF2B5EF4-FFF2-40B4-BE49-F238E27FC236}">
                <a16:creationId xmlns:a16="http://schemas.microsoft.com/office/drawing/2014/main" id="{1B7687CC-A2DC-4DB6-9D2E-F0DF0D822E9A}"/>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18288A69-48FB-4D7D-9160-2B0CCFFD7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5BB938EB-EAE1-4FAC-BCB5-53974E688A20}"/>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9AA36B63-1BA8-465A-9F47-478166EC3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825BBC46-A330-4F4A-B305-93B88114E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AF1AA22-768A-4441-B4A7-7B9EE0F1CEA2}" type="slidenum">
              <a:rPr lang="en-US" altLang="en-US" smtClean="0">
                <a:latin typeface="Helvetica" panose="020B0604020202020204" pitchFamily="34" charset="0"/>
              </a:rPr>
              <a:pPr/>
              <a:t>47</a:t>
            </a:fld>
            <a:endParaRPr lang="en-US" altLang="en-US">
              <a:latin typeface="Helvetica" panose="020B0604020202020204" pitchFamily="34" charset="0"/>
            </a:endParaRPr>
          </a:p>
        </p:txBody>
      </p:sp>
      <p:sp>
        <p:nvSpPr>
          <p:cNvPr id="95234" name="Rectangle 2">
            <a:extLst>
              <a:ext uri="{FF2B5EF4-FFF2-40B4-BE49-F238E27FC236}">
                <a16:creationId xmlns:a16="http://schemas.microsoft.com/office/drawing/2014/main" id="{52C4AF6F-3A33-4B3D-A9C5-999D34DE6596}"/>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03C39424-7CC6-4EAD-B6CC-B6829E4E36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74F122F5-4598-4486-AEE9-A0E29FCC7F21}"/>
              </a:ext>
            </a:extLst>
          </p:cNvPr>
          <p:cNvSpPr txBox="1">
            <a:spLocks noGrp="1" noChangeArrowheads="1"/>
          </p:cNvSpPr>
          <p:nvPr/>
        </p:nvSpPr>
        <p:spPr bwMode="auto">
          <a:xfrm>
            <a:off x="3973513" y="8853488"/>
            <a:ext cx="305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604" tIns="45801" rIns="91604" bIns="45801" anchor="b"/>
          <a:lstStyle>
            <a:lvl1pPr defTabSz="898525">
              <a:defRPr>
                <a:solidFill>
                  <a:schemeClr val="tx1"/>
                </a:solidFill>
                <a:latin typeface="Verdana" panose="020B0604030504040204" pitchFamily="34" charset="0"/>
                <a:ea typeface="MS PGothic" panose="020B0600070205080204" pitchFamily="34" charset="-128"/>
              </a:defRPr>
            </a:lvl1pPr>
            <a:lvl2pPr marL="742950" indent="-285750" defTabSz="898525">
              <a:defRPr>
                <a:solidFill>
                  <a:schemeClr val="tx1"/>
                </a:solidFill>
                <a:latin typeface="Verdana" panose="020B0604030504040204" pitchFamily="34" charset="0"/>
                <a:ea typeface="MS PGothic" panose="020B0600070205080204" pitchFamily="34" charset="-128"/>
              </a:defRPr>
            </a:lvl2pPr>
            <a:lvl3pPr marL="1143000" indent="-228600" defTabSz="898525">
              <a:defRPr>
                <a:solidFill>
                  <a:schemeClr val="tx1"/>
                </a:solidFill>
                <a:latin typeface="Verdana" panose="020B0604030504040204" pitchFamily="34" charset="0"/>
                <a:ea typeface="MS PGothic" panose="020B0600070205080204" pitchFamily="34" charset="-128"/>
              </a:defRPr>
            </a:lvl3pPr>
            <a:lvl4pPr marL="1600200" indent="-228600" defTabSz="898525">
              <a:defRPr>
                <a:solidFill>
                  <a:schemeClr val="tx1"/>
                </a:solidFill>
                <a:latin typeface="Verdana" panose="020B0604030504040204" pitchFamily="34" charset="0"/>
                <a:ea typeface="MS PGothic" panose="020B0600070205080204" pitchFamily="34" charset="-128"/>
              </a:defRPr>
            </a:lvl4pPr>
            <a:lvl5pPr marL="2057400" indent="-228600" defTabSz="898525">
              <a:defRPr>
                <a:solidFill>
                  <a:schemeClr val="tx1"/>
                </a:solidFill>
                <a:latin typeface="Verdana" panose="020B0604030504040204" pitchFamily="34" charset="0"/>
                <a:ea typeface="MS PGothic" panose="020B0600070205080204" pitchFamily="34" charset="-128"/>
              </a:defRPr>
            </a:lvl5pPr>
            <a:lvl6pPr marL="25146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8985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r"/>
            <a:fld id="{4F87849D-3357-408B-BE81-D941B68A9C17}" type="slidenum">
              <a:rPr lang="en-US" altLang="en-US" sz="1200">
                <a:latin typeface="Helvetica" panose="020B0604020202020204" pitchFamily="34" charset="0"/>
              </a:rPr>
              <a:pPr algn="r"/>
              <a:t>48</a:t>
            </a:fld>
            <a:endParaRPr lang="en-US" altLang="en-US" sz="1200">
              <a:latin typeface="Helvetica" panose="020B0604020202020204" pitchFamily="34" charset="0"/>
            </a:endParaRPr>
          </a:p>
        </p:txBody>
      </p:sp>
      <p:sp>
        <p:nvSpPr>
          <p:cNvPr id="97282" name="Rectangle 2">
            <a:extLst>
              <a:ext uri="{FF2B5EF4-FFF2-40B4-BE49-F238E27FC236}">
                <a16:creationId xmlns:a16="http://schemas.microsoft.com/office/drawing/2014/main" id="{73C4DCE4-88C5-4C98-9DA5-E017D80E13F4}"/>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9765D6DE-A5FC-47F0-B3FB-BFABDB9A26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D3517A6B-4F86-4BF0-A7FB-1BD5EBE189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7116B57-7969-4071-A746-9D77D5F1E3CB}" type="slidenum">
              <a:rPr lang="en-US" altLang="en-US" smtClean="0">
                <a:latin typeface="Helvetica" panose="020B0604020202020204" pitchFamily="34" charset="0"/>
              </a:rPr>
              <a:pPr/>
              <a:t>49</a:t>
            </a:fld>
            <a:endParaRPr lang="en-US" altLang="en-US">
              <a:latin typeface="Helvetica" panose="020B0604020202020204" pitchFamily="34" charset="0"/>
            </a:endParaRPr>
          </a:p>
        </p:txBody>
      </p:sp>
      <p:sp>
        <p:nvSpPr>
          <p:cNvPr id="99330" name="Rectangle 2">
            <a:extLst>
              <a:ext uri="{FF2B5EF4-FFF2-40B4-BE49-F238E27FC236}">
                <a16:creationId xmlns:a16="http://schemas.microsoft.com/office/drawing/2014/main" id="{7878F00E-B648-4612-B5CB-D00AADE35000}"/>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1DC6BA39-1EDC-4A74-8794-176CC37BF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A98BD5E9-68DB-44E3-B64A-5E17DF84C5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6A8B9C-1E5D-4E07-B8D8-9FCDFD426338}" type="slidenum">
              <a:rPr lang="en-US" altLang="en-US" smtClean="0">
                <a:latin typeface="Helvetica" panose="020B0604020202020204" pitchFamily="34" charset="0"/>
              </a:rPr>
              <a:pPr/>
              <a:t>50</a:t>
            </a:fld>
            <a:endParaRPr lang="en-US" altLang="en-US">
              <a:latin typeface="Helvetica" panose="020B0604020202020204" pitchFamily="34" charset="0"/>
            </a:endParaRPr>
          </a:p>
        </p:txBody>
      </p:sp>
      <p:sp>
        <p:nvSpPr>
          <p:cNvPr id="101378" name="Rectangle 2">
            <a:extLst>
              <a:ext uri="{FF2B5EF4-FFF2-40B4-BE49-F238E27FC236}">
                <a16:creationId xmlns:a16="http://schemas.microsoft.com/office/drawing/2014/main" id="{21B327CA-F749-48DD-B520-75AA26D49D2A}"/>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F1ED87E5-76C2-4D48-98D1-5C54D1AA78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C0C37606-01E7-4DBC-B837-C0D0A6173E71}"/>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97C32648-9B7A-4EFE-847A-739C71023A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0D5813B0-A22D-4F2C-8A3F-0BFE4DE6B2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2B12ED1-C80C-4561-A421-39FDA9B078BC}" type="slidenum">
              <a:rPr lang="en-US" altLang="en-US" smtClean="0">
                <a:latin typeface="Helvetica" panose="020B0604020202020204" pitchFamily="34" charset="0"/>
              </a:rPr>
              <a:pPr/>
              <a:t>52</a:t>
            </a:fld>
            <a:endParaRPr lang="en-US" altLang="en-US">
              <a:latin typeface="Helvetica" panose="020B0604020202020204" pitchFamily="34" charset="0"/>
            </a:endParaRPr>
          </a:p>
        </p:txBody>
      </p:sp>
      <p:sp>
        <p:nvSpPr>
          <p:cNvPr id="105474" name="Rectangle 2">
            <a:extLst>
              <a:ext uri="{FF2B5EF4-FFF2-40B4-BE49-F238E27FC236}">
                <a16:creationId xmlns:a16="http://schemas.microsoft.com/office/drawing/2014/main" id="{1C79D5CE-BCEF-4B0F-9D0F-A5485F9BA0EC}"/>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E6ECB659-BD3A-4C4F-8EF1-B79B7B4847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5B7BA288-9799-4FCC-AA27-DAA56CA5F3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FD05454-0887-49D1-BB79-E16982FE9E04}" type="slidenum">
              <a:rPr lang="en-US" altLang="en-US" smtClean="0">
                <a:latin typeface="Helvetica" panose="020B0604020202020204" pitchFamily="34" charset="0"/>
              </a:rPr>
              <a:pPr/>
              <a:t>53</a:t>
            </a:fld>
            <a:endParaRPr lang="en-US" altLang="en-US">
              <a:latin typeface="Helvetica" panose="020B0604020202020204" pitchFamily="34" charset="0"/>
            </a:endParaRPr>
          </a:p>
        </p:txBody>
      </p:sp>
      <p:sp>
        <p:nvSpPr>
          <p:cNvPr id="107522" name="Rectangle 2">
            <a:extLst>
              <a:ext uri="{FF2B5EF4-FFF2-40B4-BE49-F238E27FC236}">
                <a16:creationId xmlns:a16="http://schemas.microsoft.com/office/drawing/2014/main" id="{55C74086-1C19-4246-8A2B-B6C7CCC34331}"/>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2E3FD3FF-5B29-43D0-9279-B7FF5B29F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17EBCBBF-41C5-425A-8C78-5D293D9B85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2086FDF-C283-4A26-A609-6B6E5A4F7611}" type="slidenum">
              <a:rPr lang="en-US" altLang="en-US" smtClean="0">
                <a:latin typeface="Helvetica" panose="020B0604020202020204" pitchFamily="34" charset="0"/>
              </a:rPr>
              <a:pPr/>
              <a:t>54</a:t>
            </a:fld>
            <a:endParaRPr lang="en-US" altLang="en-US">
              <a:latin typeface="Helvetica" panose="020B0604020202020204" pitchFamily="34" charset="0"/>
            </a:endParaRPr>
          </a:p>
        </p:txBody>
      </p:sp>
      <p:sp>
        <p:nvSpPr>
          <p:cNvPr id="70658" name="Rectangle 2">
            <a:extLst>
              <a:ext uri="{FF2B5EF4-FFF2-40B4-BE49-F238E27FC236}">
                <a16:creationId xmlns:a16="http://schemas.microsoft.com/office/drawing/2014/main" id="{B9B233EF-4231-4BA9-9EEF-1E69C0C6DA33}"/>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24EF9F7-118A-440E-835D-273EF50030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7336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8748FDE-E8BC-4A9C-A7E9-E83C7D708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6B4739B-763B-41A7-BF7B-6390169FD7EB}" type="slidenum">
              <a:rPr lang="en-US" altLang="en-US" smtClean="0">
                <a:latin typeface="Helvetica" panose="020B0604020202020204" pitchFamily="34" charset="0"/>
              </a:rPr>
              <a:pPr/>
              <a:t>59</a:t>
            </a:fld>
            <a:endParaRPr lang="en-US" altLang="en-US">
              <a:latin typeface="Helvetica" panose="020B0604020202020204" pitchFamily="34" charset="0"/>
            </a:endParaRPr>
          </a:p>
        </p:txBody>
      </p:sp>
      <p:sp>
        <p:nvSpPr>
          <p:cNvPr id="73730" name="Rectangle 2">
            <a:extLst>
              <a:ext uri="{FF2B5EF4-FFF2-40B4-BE49-F238E27FC236}">
                <a16:creationId xmlns:a16="http://schemas.microsoft.com/office/drawing/2014/main" id="{2EDC8114-80FF-4527-8452-8939C60B2594}"/>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3D42AF9C-FB2A-4442-A801-C023077146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73584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2F305424-2E1B-470D-A274-29ABA8FF1D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35790EF-1AC9-4C3D-A973-AAE8B010255A}" type="slidenum">
              <a:rPr lang="en-US" altLang="en-US" smtClean="0">
                <a:latin typeface="Helvetica" panose="020B0604020202020204" pitchFamily="34" charset="0"/>
              </a:rPr>
              <a:pPr/>
              <a:t>60</a:t>
            </a:fld>
            <a:endParaRPr lang="en-US" altLang="en-US">
              <a:latin typeface="Helvetica" panose="020B0604020202020204" pitchFamily="34" charset="0"/>
            </a:endParaRPr>
          </a:p>
        </p:txBody>
      </p:sp>
      <p:sp>
        <p:nvSpPr>
          <p:cNvPr id="75778" name="Rectangle 2">
            <a:extLst>
              <a:ext uri="{FF2B5EF4-FFF2-40B4-BE49-F238E27FC236}">
                <a16:creationId xmlns:a16="http://schemas.microsoft.com/office/drawing/2014/main" id="{D5C964FA-22D0-4E05-B730-D533B6A44435}"/>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880E7091-F446-484C-8E4A-417D2AC58F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903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27DF9E4E-96D6-414F-8641-F5F4875E71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AF3DCFE-B091-466E-897F-AF0229B99FBE}" type="slidenum">
              <a:rPr lang="en-US" altLang="en-US" smtClean="0">
                <a:latin typeface="Helvetica" panose="020B0604020202020204" pitchFamily="34" charset="0"/>
              </a:rPr>
              <a:pPr/>
              <a:t>6</a:t>
            </a:fld>
            <a:endParaRPr lang="en-US" altLang="en-US">
              <a:latin typeface="Helvetica" panose="020B0604020202020204" pitchFamily="34" charset="0"/>
            </a:endParaRPr>
          </a:p>
        </p:txBody>
      </p:sp>
      <p:sp>
        <p:nvSpPr>
          <p:cNvPr id="13314" name="Rectangle 2">
            <a:extLst>
              <a:ext uri="{FF2B5EF4-FFF2-40B4-BE49-F238E27FC236}">
                <a16:creationId xmlns:a16="http://schemas.microsoft.com/office/drawing/2014/main" id="{FBCEF41C-2D09-4D79-B128-D63857A2F2E6}"/>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D9ACFA5D-A5EC-4373-81C2-0F6EFDCB20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mj-lt"/>
              <a:buAutoNum type="arabicPeriod"/>
            </a:pPr>
            <a:r>
              <a:rPr lang="en-US" b="1" i="0" dirty="0">
                <a:solidFill>
                  <a:srgbClr val="111111"/>
                </a:solidFill>
                <a:effectLst/>
                <a:latin typeface="-apple-system"/>
              </a:rPr>
              <a:t>Process Creation</a:t>
            </a:r>
            <a:r>
              <a:rPr lang="en-US" b="0" i="0" dirty="0">
                <a:solidFill>
                  <a:srgbClr val="111111"/>
                </a:solidFill>
                <a:effectLst/>
                <a:latin typeface="-apple-system"/>
              </a:rPr>
              <a:t>:</a:t>
            </a:r>
          </a:p>
          <a:p>
            <a:pPr marL="742950" lvl="1" indent="-285750" algn="l">
              <a:buFont typeface="+mj-lt"/>
              <a:buAutoNum type="arabicPeriod"/>
            </a:pPr>
            <a:r>
              <a:rPr lang="en-US" b="1" i="0" dirty="0">
                <a:solidFill>
                  <a:srgbClr val="111111"/>
                </a:solidFill>
                <a:effectLst/>
                <a:latin typeface="-apple-system"/>
                <a:hlinkClick r:id="rId3"/>
              </a:rPr>
              <a:t>Multiprocessing</a:t>
            </a:r>
            <a:r>
              <a:rPr lang="en-US" b="0" i="0" dirty="0">
                <a:solidFill>
                  <a:srgbClr val="111111"/>
                </a:solidFill>
                <a:effectLst/>
                <a:latin typeface="-apple-system"/>
                <a:hlinkClick r:id="rId3"/>
              </a:rPr>
              <a:t>: Process creation is a time-consuming process</a:t>
            </a:r>
            <a:r>
              <a:rPr lang="en-US" b="0" i="0" baseline="30000" dirty="0">
                <a:solidFill>
                  <a:srgbClr val="111111"/>
                </a:solidFill>
                <a:effectLst/>
                <a:latin typeface="-apple-system"/>
                <a:hlinkClick r:id="rId3"/>
              </a:rPr>
              <a:t>1</a:t>
            </a:r>
            <a:r>
              <a:rPr lang="en-US" b="0" i="0" dirty="0">
                <a:solidFill>
                  <a:srgbClr val="111111"/>
                </a:solidFill>
                <a:effectLst/>
                <a:latin typeface="-apple-system"/>
              </a:rPr>
              <a:t>.</a:t>
            </a:r>
          </a:p>
          <a:p>
            <a:pPr marL="742950" lvl="1" indent="-285750" algn="l">
              <a:buFont typeface="+mj-lt"/>
              <a:buAutoNum type="arabicPeriod"/>
            </a:pPr>
            <a:r>
              <a:rPr lang="en-US" b="1" i="0" dirty="0">
                <a:solidFill>
                  <a:srgbClr val="111111"/>
                </a:solidFill>
                <a:effectLst/>
                <a:latin typeface="-apple-system"/>
                <a:hlinkClick r:id="rId3"/>
              </a:rPr>
              <a:t>Multithreading</a:t>
            </a:r>
            <a:r>
              <a:rPr lang="en-US" b="0" i="0" dirty="0">
                <a:solidFill>
                  <a:srgbClr val="111111"/>
                </a:solidFill>
                <a:effectLst/>
                <a:latin typeface="-apple-system"/>
                <a:hlinkClick r:id="rId3"/>
              </a:rPr>
              <a:t>: Process creation is according to economical</a:t>
            </a:r>
            <a:r>
              <a:rPr lang="en-US" b="0" i="0" baseline="30000" dirty="0">
                <a:solidFill>
                  <a:srgbClr val="111111"/>
                </a:solidFill>
                <a:effectLst/>
                <a:latin typeface="-apple-system"/>
                <a:hlinkClick r:id="rId3"/>
              </a:rPr>
              <a:t>1</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Address Space</a:t>
            </a:r>
            <a:r>
              <a:rPr lang="en-US" b="0" i="0" dirty="0">
                <a:solidFill>
                  <a:srgbClr val="111111"/>
                </a:solidFill>
                <a:effectLst/>
                <a:latin typeface="-apple-system"/>
              </a:rPr>
              <a:t>:</a:t>
            </a:r>
          </a:p>
          <a:p>
            <a:pPr marL="742950" lvl="1" indent="-285750" algn="l">
              <a:buFont typeface="+mj-lt"/>
              <a:buAutoNum type="arabicPeriod"/>
            </a:pPr>
            <a:r>
              <a:rPr lang="en-US" b="1" i="0" dirty="0">
                <a:solidFill>
                  <a:srgbClr val="111111"/>
                </a:solidFill>
                <a:effectLst/>
                <a:latin typeface="-apple-system"/>
                <a:hlinkClick r:id="rId3"/>
              </a:rPr>
              <a:t>Multiprocessing</a:t>
            </a:r>
            <a:r>
              <a:rPr lang="en-US" b="0" i="0" dirty="0">
                <a:solidFill>
                  <a:srgbClr val="111111"/>
                </a:solidFill>
                <a:effectLst/>
                <a:latin typeface="-apple-system"/>
                <a:hlinkClick r:id="rId3"/>
              </a:rPr>
              <a:t>: Every process owned a separate address space</a:t>
            </a:r>
            <a:r>
              <a:rPr lang="en-US" b="0" i="0" baseline="30000" dirty="0">
                <a:solidFill>
                  <a:srgbClr val="111111"/>
                </a:solidFill>
                <a:effectLst/>
                <a:latin typeface="-apple-system"/>
                <a:hlinkClick r:id="rId3"/>
              </a:rPr>
              <a:t>1</a:t>
            </a:r>
            <a:r>
              <a:rPr lang="en-US" b="0" i="0" dirty="0">
                <a:solidFill>
                  <a:srgbClr val="111111"/>
                </a:solidFill>
                <a:effectLst/>
                <a:latin typeface="-apple-system"/>
              </a:rPr>
              <a:t>.</a:t>
            </a:r>
          </a:p>
          <a:p>
            <a:pPr marL="742950" lvl="1" indent="-285750" algn="l">
              <a:buFont typeface="+mj-lt"/>
              <a:buAutoNum type="arabicPeriod"/>
            </a:pPr>
            <a:r>
              <a:rPr lang="en-US" b="1" i="0" dirty="0">
                <a:solidFill>
                  <a:srgbClr val="111111"/>
                </a:solidFill>
                <a:effectLst/>
                <a:latin typeface="-apple-system"/>
                <a:hlinkClick r:id="rId3"/>
              </a:rPr>
              <a:t>Multithreading</a:t>
            </a:r>
            <a:r>
              <a:rPr lang="en-US" b="0" i="0" dirty="0">
                <a:solidFill>
                  <a:srgbClr val="111111"/>
                </a:solidFill>
                <a:effectLst/>
                <a:latin typeface="-apple-system"/>
                <a:hlinkClick r:id="rId3"/>
              </a:rPr>
              <a:t>: A common address space is shared by all the threads</a:t>
            </a:r>
            <a:r>
              <a:rPr lang="en-US" b="0" i="0" baseline="30000" dirty="0">
                <a:solidFill>
                  <a:srgbClr val="111111"/>
                </a:solidFill>
                <a:effectLst/>
                <a:latin typeface="-apple-system"/>
                <a:hlinkClick r:id="rId3"/>
              </a:rPr>
              <a:t>1</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Use Cases</a:t>
            </a:r>
            <a:r>
              <a:rPr lang="en-US" b="0" i="0" dirty="0">
                <a:solidFill>
                  <a:srgbClr val="111111"/>
                </a:solidFill>
                <a:effectLst/>
                <a:latin typeface="-apple-system"/>
              </a:rPr>
              <a:t>:</a:t>
            </a:r>
          </a:p>
          <a:p>
            <a:pPr marL="742950" lvl="1" indent="-285750" algn="l">
              <a:buFont typeface="+mj-lt"/>
              <a:buAutoNum type="arabicPeriod"/>
            </a:pPr>
            <a:r>
              <a:rPr lang="en-US" b="1" i="0" dirty="0">
                <a:solidFill>
                  <a:srgbClr val="111111"/>
                </a:solidFill>
                <a:effectLst/>
                <a:latin typeface="-apple-system"/>
                <a:hlinkClick r:id="rId3"/>
              </a:rPr>
              <a:t>Multithreading</a:t>
            </a:r>
            <a:r>
              <a:rPr lang="en-US" b="0" i="0" dirty="0">
                <a:solidFill>
                  <a:srgbClr val="111111"/>
                </a:solidFill>
                <a:effectLst/>
                <a:latin typeface="-apple-system"/>
                <a:hlinkClick r:id="rId3"/>
              </a:rPr>
              <a:t>: Useful for IO-bound processes, such as reading files from a network or database since each thread can run the IO-bound process concurrently</a:t>
            </a:r>
            <a:r>
              <a:rPr lang="en-US" b="0" i="0" baseline="30000" dirty="0">
                <a:solidFill>
                  <a:srgbClr val="111111"/>
                </a:solidFill>
                <a:effectLst/>
                <a:latin typeface="-apple-system"/>
                <a:hlinkClick r:id="rId4"/>
              </a:rPr>
              <a:t>2</a:t>
            </a:r>
            <a:r>
              <a:rPr lang="en-US" b="0" i="0" dirty="0">
                <a:solidFill>
                  <a:srgbClr val="111111"/>
                </a:solidFill>
                <a:effectLst/>
                <a:latin typeface="-apple-system"/>
              </a:rPr>
              <a:t>.</a:t>
            </a:r>
          </a:p>
          <a:p>
            <a:pPr marL="742950" lvl="1" indent="-285750" algn="l">
              <a:buFont typeface="+mj-lt"/>
              <a:buAutoNum type="arabicPeriod"/>
            </a:pPr>
            <a:r>
              <a:rPr lang="en-US" b="1" i="0" dirty="0">
                <a:solidFill>
                  <a:srgbClr val="111111"/>
                </a:solidFill>
                <a:effectLst/>
                <a:latin typeface="-apple-system"/>
                <a:hlinkClick r:id="rId4"/>
              </a:rPr>
              <a:t>Multiprocessing</a:t>
            </a:r>
            <a:r>
              <a:rPr lang="en-US" b="0" i="0" dirty="0">
                <a:solidFill>
                  <a:srgbClr val="111111"/>
                </a:solidFill>
                <a:effectLst/>
                <a:latin typeface="-apple-system"/>
                <a:hlinkClick r:id="rId4"/>
              </a:rPr>
              <a:t>: Useful for CPU-bound processes, such as computationally heavy tasks since it will benefit from having multiple processors</a:t>
            </a:r>
            <a:r>
              <a:rPr lang="en-US" b="0" i="0" baseline="30000" dirty="0">
                <a:solidFill>
                  <a:srgbClr val="111111"/>
                </a:solidFill>
                <a:effectLst/>
                <a:latin typeface="-apple-system"/>
                <a:hlinkClick r:id="rId4"/>
              </a:rPr>
              <a:t>2</a:t>
            </a:r>
            <a:r>
              <a:rPr lang="en-US" b="0" i="0" dirty="0">
                <a:solidFill>
                  <a:srgbClr val="111111"/>
                </a:solidFill>
                <a:effectLst/>
                <a:latin typeface="-apple-system"/>
              </a:rPr>
              <a:t>.</a:t>
            </a:r>
          </a:p>
          <a:p>
            <a:endParaRPr lang="en-US" altLang="en-US" dirty="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FF94ED2-DF55-4D1B-8DA2-07A842A2B1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910074-6A37-4496-AE68-529FF68CD695}" type="slidenum">
              <a:rPr lang="en-US" altLang="en-US" smtClean="0">
                <a:latin typeface="Helvetica" panose="020B0604020202020204" pitchFamily="34" charset="0"/>
              </a:rPr>
              <a:pPr/>
              <a:t>63</a:t>
            </a:fld>
            <a:endParaRPr lang="en-US" altLang="en-US">
              <a:latin typeface="Helvetica" panose="020B0604020202020204" pitchFamily="34" charset="0"/>
            </a:endParaRPr>
          </a:p>
        </p:txBody>
      </p:sp>
      <p:sp>
        <p:nvSpPr>
          <p:cNvPr id="79874" name="Rectangle 2">
            <a:extLst>
              <a:ext uri="{FF2B5EF4-FFF2-40B4-BE49-F238E27FC236}">
                <a16:creationId xmlns:a16="http://schemas.microsoft.com/office/drawing/2014/main" id="{03D7B118-35EC-41E3-912A-ACD9C96F6AA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396523C0-C350-444A-B4E1-1329DD7129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70613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FA5AFAA5-5218-4C59-9B07-DF3DD016E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20F8462-1483-480D-9499-599BDADC3331}" type="slidenum">
              <a:rPr lang="en-US" altLang="en-US" smtClean="0">
                <a:latin typeface="Helvetica" panose="020B0604020202020204" pitchFamily="34" charset="0"/>
              </a:rPr>
              <a:pPr/>
              <a:t>64</a:t>
            </a:fld>
            <a:endParaRPr lang="en-US" altLang="en-US">
              <a:latin typeface="Helvetica" panose="020B0604020202020204" pitchFamily="34" charset="0"/>
            </a:endParaRPr>
          </a:p>
        </p:txBody>
      </p:sp>
      <p:sp>
        <p:nvSpPr>
          <p:cNvPr id="81922" name="Rectangle 2">
            <a:extLst>
              <a:ext uri="{FF2B5EF4-FFF2-40B4-BE49-F238E27FC236}">
                <a16:creationId xmlns:a16="http://schemas.microsoft.com/office/drawing/2014/main" id="{A72C3A4C-AD16-4898-8CE5-E59313D1A7C9}"/>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F024EE35-1071-4350-AC7A-2880808BA5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38747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F84B4F2-9D3B-4B2F-BF96-A59F225777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7FC7D05-D70C-4688-A6EC-0CAD37F60868}" type="slidenum">
              <a:rPr lang="en-US" altLang="en-US" smtClean="0">
                <a:latin typeface="Helvetica" panose="020B0604020202020204" pitchFamily="34" charset="0"/>
              </a:rPr>
              <a:pPr/>
              <a:t>65</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B362FC63-0CF8-4F27-8D50-36C311771347}"/>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5EA1D9E-4BA7-46A6-8A84-EDB8389F72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90865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3D8E3A22-255B-4013-9FAA-354F228081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5384F79-FBB8-4CF0-ACB5-B2C4E81F4BD7}" type="slidenum">
              <a:rPr lang="en-US" altLang="en-US" smtClean="0">
                <a:latin typeface="Helvetica" panose="020B0604020202020204" pitchFamily="34" charset="0"/>
              </a:rPr>
              <a:pPr/>
              <a:t>66</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3414BE9A-3487-46A0-8D93-908174E2B341}"/>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850E0C92-CD42-45A7-9966-C095105AF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5128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3B691F4-8A83-4EB6-9CC2-A3360F1AD4D3}"/>
              </a:ext>
            </a:extLst>
          </p:cNvPr>
          <p:cNvSpPr>
            <a:spLocks noGrp="1" noRot="1" noChangeAspect="1" noChangeArrowheads="1" noTextEdit="1"/>
          </p:cNvSpPr>
          <p:nvPr>
            <p:ph type="sldImg"/>
          </p:nvPr>
        </p:nvSpPr>
        <p:spPr>
          <a:ln/>
        </p:spPr>
      </p:sp>
      <p:sp>
        <p:nvSpPr>
          <p:cNvPr id="15362" name="Rectangle 3">
            <a:extLst>
              <a:ext uri="{FF2B5EF4-FFF2-40B4-BE49-F238E27FC236}">
                <a16:creationId xmlns:a16="http://schemas.microsoft.com/office/drawing/2014/main" id="{EF4246C7-27CE-4111-80E3-59FD3BCD55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989082A-5E14-437A-8593-A083C9E0BC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Verdana" panose="020B0604030504040204" pitchFamily="34" charset="0"/>
                <a:ea typeface="MS PGothic" panose="020B0600070205080204" pitchFamily="34" charset="-128"/>
              </a:defRPr>
            </a:lvl1pPr>
            <a:lvl2pPr marL="742950" indent="-285750" defTabSz="912813">
              <a:defRPr>
                <a:solidFill>
                  <a:schemeClr val="tx1"/>
                </a:solidFill>
                <a:latin typeface="Verdana" panose="020B0604030504040204" pitchFamily="34" charset="0"/>
                <a:ea typeface="MS PGothic" panose="020B0600070205080204" pitchFamily="34" charset="-128"/>
              </a:defRPr>
            </a:lvl2pPr>
            <a:lvl3pPr marL="1143000" indent="-228600" defTabSz="912813">
              <a:defRPr>
                <a:solidFill>
                  <a:schemeClr val="tx1"/>
                </a:solidFill>
                <a:latin typeface="Verdana" panose="020B0604030504040204" pitchFamily="34" charset="0"/>
                <a:ea typeface="MS PGothic" panose="020B0600070205080204" pitchFamily="34" charset="-128"/>
              </a:defRPr>
            </a:lvl3pPr>
            <a:lvl4pPr marL="1600200" indent="-228600" defTabSz="912813">
              <a:defRPr>
                <a:solidFill>
                  <a:schemeClr val="tx1"/>
                </a:solidFill>
                <a:latin typeface="Verdana" panose="020B0604030504040204" pitchFamily="34" charset="0"/>
                <a:ea typeface="MS PGothic" panose="020B0600070205080204" pitchFamily="34" charset="-128"/>
              </a:defRPr>
            </a:lvl4pPr>
            <a:lvl5pPr marL="2057400" indent="-228600" defTabSz="912813">
              <a:defRPr>
                <a:solidFill>
                  <a:schemeClr val="tx1"/>
                </a:solidFill>
                <a:latin typeface="Verdana" panose="020B060403050404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19C771-0D6A-4807-BCDD-77C1F2EE8271}" type="slidenum">
              <a:rPr lang="en-US" altLang="en-US" smtClean="0">
                <a:latin typeface="Helvetica" panose="020B0604020202020204" pitchFamily="34" charset="0"/>
              </a:rPr>
              <a:pPr/>
              <a:t>8</a:t>
            </a:fld>
            <a:endParaRPr lang="en-US" altLang="en-US">
              <a:latin typeface="Helvetica" panose="020B0604020202020204" pitchFamily="34" charset="0"/>
            </a:endParaRPr>
          </a:p>
        </p:txBody>
      </p:sp>
      <p:sp>
        <p:nvSpPr>
          <p:cNvPr id="17410" name="Rectangle 2">
            <a:extLst>
              <a:ext uri="{FF2B5EF4-FFF2-40B4-BE49-F238E27FC236}">
                <a16:creationId xmlns:a16="http://schemas.microsoft.com/office/drawing/2014/main" id="{2AC42077-757B-4A4C-8A05-7B590F2EC1D6}"/>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C753078-9E5A-48E2-813D-E5D6523990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B998348D-9A8E-4A1B-A5CC-88DB5AB92904}"/>
              </a:ext>
            </a:extLst>
          </p:cNvPr>
          <p:cNvSpPr>
            <a:spLocks noGrp="1" noRot="1" noChangeAspect="1" noChangeArrowheads="1" noTextEdit="1"/>
          </p:cNvSpPr>
          <p:nvPr>
            <p:ph type="sldImg"/>
          </p:nvPr>
        </p:nvSpPr>
        <p:spPr>
          <a:ln/>
        </p:spPr>
      </p:sp>
      <p:sp>
        <p:nvSpPr>
          <p:cNvPr id="19458" name="Rectangle 3">
            <a:extLst>
              <a:ext uri="{FF2B5EF4-FFF2-40B4-BE49-F238E27FC236}">
                <a16:creationId xmlns:a16="http://schemas.microsoft.com/office/drawing/2014/main" id="{677410E8-14CB-430D-9C9B-CA14C8C01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B998348D-9A8E-4A1B-A5CC-88DB5AB92904}"/>
              </a:ext>
            </a:extLst>
          </p:cNvPr>
          <p:cNvSpPr>
            <a:spLocks noGrp="1" noRot="1" noChangeAspect="1" noChangeArrowheads="1" noTextEdit="1"/>
          </p:cNvSpPr>
          <p:nvPr>
            <p:ph type="sldImg"/>
          </p:nvPr>
        </p:nvSpPr>
        <p:spPr>
          <a:ln/>
        </p:spPr>
      </p:sp>
      <p:sp>
        <p:nvSpPr>
          <p:cNvPr id="19458" name="Rectangle 3">
            <a:extLst>
              <a:ext uri="{FF2B5EF4-FFF2-40B4-BE49-F238E27FC236}">
                <a16:creationId xmlns:a16="http://schemas.microsoft.com/office/drawing/2014/main" id="{677410E8-14CB-430D-9C9B-CA14C8C01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9541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2CB3E8E7-C086-4355-9CE8-18739774E7C1}"/>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D7150505-875B-411A-8576-2DD58804D9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78E92A4A-A65D-4B54-AD1C-C891575A70C7}"/>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CEA9A240-C64D-4B73-B222-A2240BA27265}"/>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000CE453-DC15-4BB2-AE60-001C25829E01}"/>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8D7109CB-1C1F-43A3-9D41-5E4A557225F7}"/>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8206B863-0953-4381-B842-DD977F05FB18}"/>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A639C405-F6E2-417F-8A27-5C09EB03E001}"/>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97C76FE8-CB55-4011-A0E6-A17B9BDC8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CCAE8C83-8EB2-41AB-A5F7-FA71986121D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71721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63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54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5475317" cy="6157952"/>
          </a:xfrm>
          <a:prstGeom prst="rect">
            <a:avLst/>
          </a:prstGeom>
          <a:solidFill>
            <a:schemeClr val="accent5">
              <a:lumMod val="7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spTree>
    <p:extLst>
      <p:ext uri="{BB962C8B-B14F-4D97-AF65-F5344CB8AC3E}">
        <p14:creationId xmlns:p14="http://schemas.microsoft.com/office/powerpoint/2010/main" val="9218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614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923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42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16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957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43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2809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703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3E799C5B-1F2C-4727-B04D-3C1441425D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F7CAF9D1-07DE-4C40-A4D8-E9F6D37A6BB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024D6D3A-1B1C-470E-BC9D-4C5D96909C63}"/>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080568D0-1118-430A-9D7C-4FADA8707F2F}"/>
              </a:ext>
            </a:extLst>
          </p:cNvPr>
          <p:cNvSpPr>
            <a:spLocks noChangeArrowheads="1"/>
          </p:cNvSpPr>
          <p:nvPr/>
        </p:nvSpPr>
        <p:spPr bwMode="auto">
          <a:xfrm>
            <a:off x="0" y="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0" name="Line 6">
            <a:extLst>
              <a:ext uri="{FF2B5EF4-FFF2-40B4-BE49-F238E27FC236}">
                <a16:creationId xmlns:a16="http://schemas.microsoft.com/office/drawing/2014/main" id="{1540BB71-9BEC-4347-834F-C88CB0227E9E}"/>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BDA1E9C4-BD61-4AC8-9022-3985C6D3F5B0}"/>
              </a:ext>
            </a:extLst>
          </p:cNvPr>
          <p:cNvSpPr>
            <a:spLocks noChangeArrowheads="1"/>
          </p:cNvSpPr>
          <p:nvPr/>
        </p:nvSpPr>
        <p:spPr bwMode="auto">
          <a:xfrm>
            <a:off x="0" y="2286000"/>
            <a:ext cx="228600" cy="2286000"/>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2" name="Rectangle 8">
            <a:extLst>
              <a:ext uri="{FF2B5EF4-FFF2-40B4-BE49-F238E27FC236}">
                <a16:creationId xmlns:a16="http://schemas.microsoft.com/office/drawing/2014/main" id="{0ECCE598-0798-4A43-9FF2-062E30ADDFA9}"/>
              </a:ext>
            </a:extLst>
          </p:cNvPr>
          <p:cNvSpPr>
            <a:spLocks noChangeArrowheads="1"/>
          </p:cNvSpPr>
          <p:nvPr/>
        </p:nvSpPr>
        <p:spPr bwMode="auto">
          <a:xfrm>
            <a:off x="0" y="4572000"/>
            <a:ext cx="228600" cy="2286000"/>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a:latin typeface="Times New Roman" pitchFamily="18" charset="0"/>
            </a:endParaRPr>
          </a:p>
        </p:txBody>
      </p:sp>
      <p:sp>
        <p:nvSpPr>
          <p:cNvPr id="1033" name="Text Box 9">
            <a:extLst>
              <a:ext uri="{FF2B5EF4-FFF2-40B4-BE49-F238E27FC236}">
                <a16:creationId xmlns:a16="http://schemas.microsoft.com/office/drawing/2014/main" id="{67B8A227-8BCF-4192-8DD5-3E05B704C2E5}"/>
              </a:ext>
            </a:extLst>
          </p:cNvPr>
          <p:cNvSpPr txBox="1">
            <a:spLocks noChangeArrowheads="1"/>
          </p:cNvSpPr>
          <p:nvPr/>
        </p:nvSpPr>
        <p:spPr bwMode="auto">
          <a:xfrm>
            <a:off x="4256088" y="6613525"/>
            <a:ext cx="447675" cy="246063"/>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en-US" sz="1000" b="1">
                <a:solidFill>
                  <a:srgbClr val="006699"/>
                </a:solidFill>
                <a:latin typeface="Helvetica" charset="0"/>
              </a:rPr>
              <a:t>4.</a:t>
            </a:r>
            <a:fld id="{B8C59114-2645-4608-9BE9-5C330A595960}" type="slidenum">
              <a:rPr lang="en-US" altLang="en-US" sz="1000" b="1" smtClean="0">
                <a:solidFill>
                  <a:srgbClr val="006699"/>
                </a:solidFill>
                <a:latin typeface="Helvetica" charset="0"/>
              </a:rPr>
              <a:pPr algn="ctr">
                <a:spcBef>
                  <a:spcPct val="50000"/>
                </a:spcBef>
                <a:defRPr/>
              </a:pPr>
              <a:t>‹#›</a:t>
            </a:fld>
            <a:endParaRPr lang="en-US" altLang="en-US" sz="1000" b="1">
              <a:solidFill>
                <a:srgbClr val="006699"/>
              </a:solidFill>
              <a:latin typeface="Helvetica" charset="0"/>
            </a:endParaRPr>
          </a:p>
        </p:txBody>
      </p:sp>
      <p:sp>
        <p:nvSpPr>
          <p:cNvPr id="1034" name="Text Box 10">
            <a:extLst>
              <a:ext uri="{FF2B5EF4-FFF2-40B4-BE49-F238E27FC236}">
                <a16:creationId xmlns:a16="http://schemas.microsoft.com/office/drawing/2014/main" id="{39D70C2C-1A21-48F2-880B-506452A64519}"/>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fa-IR" altLang="en-US" sz="1000" b="1" dirty="0">
                <a:solidFill>
                  <a:srgbClr val="006699"/>
                </a:solidFill>
                <a:latin typeface="Helvetica" pitchFamily="-84" charset="0"/>
                <a:cs typeface="B Nazanin" panose="00000400000000000000" pitchFamily="2" charset="-78"/>
              </a:rPr>
              <a:t>دکتر احمد تقی نژاد ۲۰۲۴</a:t>
            </a:r>
            <a:endParaRPr lang="en-US" altLang="en-US" sz="1000" b="1" dirty="0">
              <a:solidFill>
                <a:srgbClr val="006699"/>
              </a:solidFill>
              <a:latin typeface="Helvetica" pitchFamily="-84" charset="0"/>
              <a:cs typeface="B Nazanin" panose="00000400000000000000" pitchFamily="2" charset="-78"/>
            </a:endParaRPr>
          </a:p>
        </p:txBody>
      </p:sp>
      <p:sp>
        <p:nvSpPr>
          <p:cNvPr id="1035" name="Text Box 11">
            <a:extLst>
              <a:ext uri="{FF2B5EF4-FFF2-40B4-BE49-F238E27FC236}">
                <a16:creationId xmlns:a16="http://schemas.microsoft.com/office/drawing/2014/main" id="{A88694D3-86E1-44FA-8516-8D3F5E09F43B}"/>
              </a:ext>
            </a:extLst>
          </p:cNvPr>
          <p:cNvSpPr txBox="1">
            <a:spLocks noChangeArrowheads="1"/>
          </p:cNvSpPr>
          <p:nvPr/>
        </p:nvSpPr>
        <p:spPr bwMode="auto">
          <a:xfrm>
            <a:off x="185738" y="6621463"/>
            <a:ext cx="2125903"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fa-IR" altLang="en-US" sz="1000" b="1" dirty="0">
                <a:solidFill>
                  <a:srgbClr val="006699"/>
                </a:solidFill>
                <a:latin typeface="Helvetica" pitchFamily="-84" charset="0"/>
                <a:cs typeface="B Nazanin" panose="00000400000000000000" pitchFamily="2" charset="-78"/>
              </a:rPr>
              <a:t>مفاهیم سیستم عامل نسخه ۱۰- سیلبرشاتس</a:t>
            </a:r>
            <a:endParaRPr lang="en-US" altLang="en-US" sz="1000" b="1" dirty="0">
              <a:solidFill>
                <a:srgbClr val="006699"/>
              </a:solidFill>
              <a:latin typeface="Helvetica" pitchFamily="-84" charset="0"/>
              <a:cs typeface="B Nazanin" panose="00000400000000000000" pitchFamily="2" charset="-78"/>
            </a:endParaRPr>
          </a:p>
        </p:txBody>
      </p:sp>
      <p:pic>
        <p:nvPicPr>
          <p:cNvPr id="1036" name="Picture 12" descr="dino_6">
            <a:extLst>
              <a:ext uri="{FF2B5EF4-FFF2-40B4-BE49-F238E27FC236}">
                <a16:creationId xmlns:a16="http://schemas.microsoft.com/office/drawing/2014/main" id="{91CD56B2-899D-4DC1-BFE5-E29F3D4F4E9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3"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4" r:id="rId12"/>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0CEF4-0835-4317-BDEB-A5571B14B8CB}"/>
              </a:ext>
            </a:extLst>
          </p:cNvPr>
          <p:cNvSpPr>
            <a:spLocks noGrp="1"/>
          </p:cNvSpPr>
          <p:nvPr>
            <p:ph type="sldNum" sz="quarter" idx="12"/>
          </p:nvPr>
        </p:nvSpPr>
        <p:spPr/>
        <p:txBody>
          <a:bodyPr/>
          <a:lstStyle/>
          <a:p>
            <a:fld id="{401CF334-2D5C-4859-84A6-CA7E6E43FAEB}" type="slidenum">
              <a:rPr lang="en-US" smtClean="0"/>
              <a:t>1</a:t>
            </a:fld>
            <a:endParaRPr lang="en-US" dirty="0"/>
          </a:p>
        </p:txBody>
      </p:sp>
      <p:sp>
        <p:nvSpPr>
          <p:cNvPr id="6" name="Subtitle 5">
            <a:extLst>
              <a:ext uri="{FF2B5EF4-FFF2-40B4-BE49-F238E27FC236}">
                <a16:creationId xmlns:a16="http://schemas.microsoft.com/office/drawing/2014/main" id="{57B35CAD-C853-45BE-BF0D-F746ACC4A2F0}"/>
              </a:ext>
            </a:extLst>
          </p:cNvPr>
          <p:cNvSpPr>
            <a:spLocks noGrp="1"/>
          </p:cNvSpPr>
          <p:nvPr>
            <p:ph type="subTitle" idx="1"/>
          </p:nvPr>
        </p:nvSpPr>
        <p:spPr/>
        <p:txBody>
          <a:bodyPr/>
          <a:lstStyle/>
          <a:p>
            <a:r>
              <a:rPr lang="en-US" dirty="0"/>
              <a:t>Dr. A. </a:t>
            </a:r>
            <a:r>
              <a:rPr lang="en-US" dirty="0" err="1"/>
              <a:t>Taghinezhad</a:t>
            </a:r>
            <a:endParaRPr lang="en-US" dirty="0"/>
          </a:p>
        </p:txBody>
      </p:sp>
      <p:sp>
        <p:nvSpPr>
          <p:cNvPr id="5" name="Title 4">
            <a:extLst>
              <a:ext uri="{FF2B5EF4-FFF2-40B4-BE49-F238E27FC236}">
                <a16:creationId xmlns:a16="http://schemas.microsoft.com/office/drawing/2014/main" id="{092F418E-BA19-4F07-9634-49890018C0B8}"/>
              </a:ext>
            </a:extLst>
          </p:cNvPr>
          <p:cNvSpPr>
            <a:spLocks noGrp="1"/>
          </p:cNvSpPr>
          <p:nvPr>
            <p:ph type="ctrTitle"/>
          </p:nvPr>
        </p:nvSpPr>
        <p:spPr>
          <a:xfrm>
            <a:off x="-210207" y="977462"/>
            <a:ext cx="5250836" cy="2804745"/>
          </a:xfrm>
        </p:spPr>
        <p:txBody>
          <a:bodyPr/>
          <a:lstStyle/>
          <a:p>
            <a:r>
              <a:rPr lang="en-US" b="0" dirty="0">
                <a:ln w="0"/>
                <a:solidFill>
                  <a:schemeClr val="bg1"/>
                </a:solidFill>
                <a:effectLst>
                  <a:outerShdw blurRad="38100" dist="19050" dir="2700000" algn="tl" rotWithShape="0">
                    <a:schemeClr val="dk1">
                      <a:alpha val="40000"/>
                    </a:schemeClr>
                  </a:outerShdw>
                </a:effectLst>
                <a:cs typeface="B Koodak" panose="00000700000000000000" pitchFamily="2" charset="-78"/>
              </a:rPr>
              <a:t>Operation Systems</a:t>
            </a:r>
          </a:p>
        </p:txBody>
      </p:sp>
      <p:pic>
        <p:nvPicPr>
          <p:cNvPr id="4" name="Picture 3">
            <a:extLst>
              <a:ext uri="{FF2B5EF4-FFF2-40B4-BE49-F238E27FC236}">
                <a16:creationId xmlns:a16="http://schemas.microsoft.com/office/drawing/2014/main" id="{079A858C-7C9A-4398-B7CD-2DD5002CA2F7}"/>
              </a:ext>
            </a:extLst>
          </p:cNvPr>
          <p:cNvPicPr>
            <a:picLocks noChangeAspect="1"/>
          </p:cNvPicPr>
          <p:nvPr/>
        </p:nvPicPr>
        <p:blipFill>
          <a:blip r:embed="rId2"/>
          <a:stretch>
            <a:fillRect/>
          </a:stretch>
        </p:blipFill>
        <p:spPr>
          <a:xfrm>
            <a:off x="4686121" y="0"/>
            <a:ext cx="4457879" cy="6206067"/>
          </a:xfrm>
          <a:prstGeom prst="rect">
            <a:avLst/>
          </a:prstGeom>
        </p:spPr>
      </p:pic>
    </p:spTree>
    <p:extLst>
      <p:ext uri="{BB962C8B-B14F-4D97-AF65-F5344CB8AC3E}">
        <p14:creationId xmlns:p14="http://schemas.microsoft.com/office/powerpoint/2010/main" val="25747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DAE641A-82E5-4706-A422-7614EF045674}"/>
              </a:ext>
            </a:extLst>
          </p:cNvPr>
          <p:cNvSpPr>
            <a:spLocks noGrp="1"/>
          </p:cNvSpPr>
          <p:nvPr>
            <p:ph type="title"/>
          </p:nvPr>
        </p:nvSpPr>
        <p:spPr>
          <a:xfrm>
            <a:off x="1012825" y="222868"/>
            <a:ext cx="7673975" cy="576262"/>
          </a:xfrm>
        </p:spPr>
        <p:txBody>
          <a:bodyPr/>
          <a:lstStyle/>
          <a:p>
            <a:pPr eaLnBrk="1" hangingPunct="1"/>
            <a:r>
              <a:rPr lang="en-US" altLang="en-US" dirty="0"/>
              <a:t>Multicore Programming</a:t>
            </a:r>
          </a:p>
        </p:txBody>
      </p:sp>
      <p:sp>
        <p:nvSpPr>
          <p:cNvPr id="18434" name="Content Placeholder 2">
            <a:extLst>
              <a:ext uri="{FF2B5EF4-FFF2-40B4-BE49-F238E27FC236}">
                <a16:creationId xmlns:a16="http://schemas.microsoft.com/office/drawing/2014/main" id="{A7143B20-81F4-4C44-95F8-D8F686F2F4F7}"/>
              </a:ext>
            </a:extLst>
          </p:cNvPr>
          <p:cNvSpPr>
            <a:spLocks noGrp="1"/>
          </p:cNvSpPr>
          <p:nvPr>
            <p:ph idx="1"/>
          </p:nvPr>
        </p:nvSpPr>
        <p:spPr>
          <a:xfrm>
            <a:off x="584200" y="990600"/>
            <a:ext cx="8305800" cy="4748213"/>
          </a:xfrm>
        </p:spPr>
        <p:txBody>
          <a:bodyPr/>
          <a:lstStyle/>
          <a:p>
            <a:pPr marL="0" marR="0" algn="r" rtl="1">
              <a:lnSpc>
                <a:spcPct val="107000"/>
              </a:lnSpc>
              <a:spcBef>
                <a:spcPts val="0"/>
              </a:spcBef>
              <a:spcAft>
                <a:spcPts val="800"/>
              </a:spcAft>
            </a:pP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موازی کاری در مقابل همزمانی</a:t>
            </a:r>
            <a:r>
              <a:rPr lang="en-US"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(Parallelism vs Concurrency):</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موازی کاری</a:t>
            </a:r>
            <a:r>
              <a:rPr lang="en-US"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(Parallelism):</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مفهوم به توانایی یک سیستم برای انجام بیش از یک کار به طور همزمان اشاره دارد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همزمانی</a:t>
            </a:r>
            <a:r>
              <a:rPr lang="en-US"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(Concurrency):</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مفهوم به توانایی یک سیستم برای پیشبرد بیش از یک کار اشاره دارد. حتی در یک پردازنده یا هسته واحد، زمانبندی کننده سیستم می تواند همزمانی را فراهم کند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06471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99AFB161-ED93-4730-90CF-60C15CF17766}"/>
              </a:ext>
            </a:extLst>
          </p:cNvPr>
          <p:cNvSpPr>
            <a:spLocks noGrp="1"/>
          </p:cNvSpPr>
          <p:nvPr>
            <p:ph type="title"/>
          </p:nvPr>
        </p:nvSpPr>
        <p:spPr>
          <a:xfrm>
            <a:off x="676275" y="222215"/>
            <a:ext cx="8229600" cy="576262"/>
          </a:xfrm>
        </p:spPr>
        <p:txBody>
          <a:bodyPr/>
          <a:lstStyle/>
          <a:p>
            <a:pPr eaLnBrk="1" hangingPunct="1"/>
            <a:r>
              <a:rPr lang="en-US" altLang="en-US" dirty="0"/>
              <a:t>Concurrency vs. Parallelism</a:t>
            </a:r>
          </a:p>
        </p:txBody>
      </p:sp>
      <p:sp>
        <p:nvSpPr>
          <p:cNvPr id="20482" name="Rectangle 3">
            <a:extLst>
              <a:ext uri="{FF2B5EF4-FFF2-40B4-BE49-F238E27FC236}">
                <a16:creationId xmlns:a16="http://schemas.microsoft.com/office/drawing/2014/main" id="{D036A6A0-4CE5-4725-A8D1-F915FCFB1B90}"/>
              </a:ext>
            </a:extLst>
          </p:cNvPr>
          <p:cNvSpPr>
            <a:spLocks noGrp="1" noChangeArrowheads="1"/>
          </p:cNvSpPr>
          <p:nvPr/>
        </p:nvSpPr>
        <p:spPr bwMode="auto">
          <a:xfrm>
            <a:off x="802433" y="1163638"/>
            <a:ext cx="7912359"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marL="488950" indent="-488950">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buSzPct val="110000"/>
              <a:buFont typeface="Wingdings" panose="05000000000000000000" pitchFamily="2" charset="2"/>
              <a:buChar char="§"/>
            </a:pPr>
            <a:r>
              <a:rPr lang="en-US" altLang="en-US" b="1" dirty="0"/>
              <a:t>Concurrent execution on single-core system:</a:t>
            </a:r>
          </a:p>
          <a:p>
            <a:endParaRPr lang="en-US" altLang="en-US" b="1" dirty="0"/>
          </a:p>
          <a:p>
            <a:endParaRPr lang="en-US" altLang="en-US" b="1" dirty="0"/>
          </a:p>
          <a:p>
            <a:endParaRPr lang="en-US" altLang="en-US" b="1" dirty="0"/>
          </a:p>
          <a:p>
            <a:pPr>
              <a:buFontTx/>
              <a:buNone/>
            </a:pPr>
            <a:endParaRPr lang="en-US" altLang="en-US" b="1" dirty="0"/>
          </a:p>
          <a:p>
            <a:pPr>
              <a:buSzPct val="110000"/>
              <a:buFont typeface="Wingdings" panose="05000000000000000000" pitchFamily="2" charset="2"/>
              <a:buChar char="§"/>
            </a:pPr>
            <a:r>
              <a:rPr lang="en-US" altLang="en-US" b="1" dirty="0"/>
              <a:t>Parallelism on a multi-core system:</a:t>
            </a:r>
          </a:p>
          <a:p>
            <a:endParaRPr lang="en-US" altLang="en-US" b="1" dirty="0"/>
          </a:p>
        </p:txBody>
      </p:sp>
      <p:pic>
        <p:nvPicPr>
          <p:cNvPr id="20483" name="Picture 1">
            <a:extLst>
              <a:ext uri="{FF2B5EF4-FFF2-40B4-BE49-F238E27FC236}">
                <a16:creationId xmlns:a16="http://schemas.microsoft.com/office/drawing/2014/main" id="{823F49F0-4145-4731-B6A8-7F150BB63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830388"/>
            <a:ext cx="7799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a:extLst>
              <a:ext uri="{FF2B5EF4-FFF2-40B4-BE49-F238E27FC236}">
                <a16:creationId xmlns:a16="http://schemas.microsoft.com/office/drawing/2014/main" id="{B2355580-5738-4BF5-8926-EC91E28B04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5675" y="3647589"/>
            <a:ext cx="469265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CAD927E8-64DE-4671-A690-608A4563E404}"/>
              </a:ext>
            </a:extLst>
          </p:cNvPr>
          <p:cNvSpPr>
            <a:spLocks noGrp="1"/>
          </p:cNvSpPr>
          <p:nvPr>
            <p:ph type="title"/>
          </p:nvPr>
        </p:nvSpPr>
        <p:spPr>
          <a:xfrm>
            <a:off x="1012825" y="213537"/>
            <a:ext cx="7673975" cy="576262"/>
          </a:xfrm>
        </p:spPr>
        <p:txBody>
          <a:bodyPr/>
          <a:lstStyle/>
          <a:p>
            <a:pPr eaLnBrk="1" hangingPunct="1"/>
            <a:r>
              <a:rPr lang="en-US" altLang="en-US" dirty="0"/>
              <a:t>Multicore Programming</a:t>
            </a:r>
          </a:p>
        </p:txBody>
      </p:sp>
      <p:sp>
        <p:nvSpPr>
          <p:cNvPr id="22530" name="Content Placeholder 2">
            <a:extLst>
              <a:ext uri="{FF2B5EF4-FFF2-40B4-BE49-F238E27FC236}">
                <a16:creationId xmlns:a16="http://schemas.microsoft.com/office/drawing/2014/main" id="{9FB1F3DE-869C-4D7F-9A3F-53A8F1DC93F7}"/>
              </a:ext>
            </a:extLst>
          </p:cNvPr>
          <p:cNvSpPr>
            <a:spLocks noGrp="1"/>
          </p:cNvSpPr>
          <p:nvPr>
            <p:ph idx="1"/>
          </p:nvPr>
        </p:nvSpPr>
        <p:spPr>
          <a:xfrm>
            <a:off x="806450" y="1233488"/>
            <a:ext cx="7156450" cy="4530725"/>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موازی کاری داده</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(Data parallelism):</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توزیع زیرمجموعه هایی از داده های مشابه در هسته های مختلف، به طوری که عملیات یکسانی روی هر مجموعه داده انجام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موازی کاری وظیفه</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(Task parallelism):</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توزیع تردها در هسته های مختلف، به طوری که هر ترد یک عملیات منحصر به فرد را انجام دهد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297ACC2-6415-49B5-B30C-3C6679A213F7}"/>
              </a:ext>
            </a:extLst>
          </p:cNvPr>
          <p:cNvSpPr>
            <a:spLocks noGrp="1"/>
          </p:cNvSpPr>
          <p:nvPr>
            <p:ph type="title"/>
          </p:nvPr>
        </p:nvSpPr>
        <p:spPr/>
        <p:txBody>
          <a:bodyPr/>
          <a:lstStyle/>
          <a:p>
            <a:r>
              <a:rPr lang="en-US" altLang="en-US" dirty="0"/>
              <a:t>Data and Task Parallelism</a:t>
            </a:r>
          </a:p>
        </p:txBody>
      </p:sp>
      <p:pic>
        <p:nvPicPr>
          <p:cNvPr id="24578" name="Picture 1">
            <a:extLst>
              <a:ext uri="{FF2B5EF4-FFF2-40B4-BE49-F238E27FC236}">
                <a16:creationId xmlns:a16="http://schemas.microsoft.com/office/drawing/2014/main" id="{7C4056CB-23F8-4E11-9D19-A3540316F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473200"/>
            <a:ext cx="5851525"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081C5BE-54CB-4060-BFB3-18429EA46275}"/>
              </a:ext>
            </a:extLst>
          </p:cNvPr>
          <p:cNvSpPr>
            <a:spLocks noGrp="1" noChangeArrowheads="1"/>
          </p:cNvSpPr>
          <p:nvPr>
            <p:ph type="title"/>
          </p:nvPr>
        </p:nvSpPr>
        <p:spPr>
          <a:xfrm>
            <a:off x="457200" y="229606"/>
            <a:ext cx="8229600" cy="576262"/>
          </a:xfrm>
        </p:spPr>
        <p:txBody>
          <a:bodyPr/>
          <a:lstStyle/>
          <a:p>
            <a:pPr marL="0" marR="0" rtl="1">
              <a:lnSpc>
                <a:spcPct val="107000"/>
              </a:lnSpc>
              <a:spcBef>
                <a:spcPts val="0"/>
              </a:spcBef>
              <a:spcAft>
                <a:spcPts val="800"/>
              </a:spcAft>
            </a:pPr>
            <a:r>
              <a:rPr lang="ar-SA"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قانون</a:t>
            </a:r>
            <a:r>
              <a:rPr lang="en-US"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lang="fa-IR" dirty="0">
                <a:solidFill>
                  <a:srgbClr val="1F1F1F"/>
                </a:solidFill>
                <a:latin typeface="Arial" panose="020B0604020202020204" pitchFamily="34" charset="0"/>
                <a:ea typeface="Times New Roman" panose="02020603050405020304" pitchFamily="18" charset="0"/>
                <a:cs typeface="Arial" panose="020B0604020202020204" pitchFamily="34" charset="0"/>
              </a:rPr>
              <a:t> امدل</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291" name="Rectangle 3">
            <a:extLst>
              <a:ext uri="{FF2B5EF4-FFF2-40B4-BE49-F238E27FC236}">
                <a16:creationId xmlns:a16="http://schemas.microsoft.com/office/drawing/2014/main" id="{6A1AEDCB-DDB2-4B98-87D9-BFA079D3CF4C}"/>
              </a:ext>
            </a:extLst>
          </p:cNvPr>
          <p:cNvSpPr>
            <a:spLocks noGrp="1" noChangeArrowheads="1"/>
          </p:cNvSpPr>
          <p:nvPr>
            <p:ph type="body" idx="1"/>
          </p:nvPr>
        </p:nvSpPr>
        <p:spPr>
          <a:xfrm>
            <a:off x="869950" y="1106488"/>
            <a:ext cx="7711718" cy="5377439"/>
          </a:xfrm>
        </p:spPr>
        <p:txBody>
          <a:bodyPr/>
          <a:lstStyle/>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قانون، سود بالقوه ناشی از اضافه کردن هسته های اضافی به یک برنامه کاربردی را که دارای اجزای سریال و موازی است، مشخص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S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بخش سریال برنامه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N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تعداد هسته های پردازنده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indent="0">
              <a:buFont typeface="Monotype Sorts" pitchFamily="-84" charset="2"/>
              <a:buNone/>
              <a:defRPr/>
            </a:pPr>
            <a:endParaRPr lang="en-US" altLang="en-US" sz="2400" dirty="0">
              <a:cs typeface="B Nazanin" panose="00000400000000000000" pitchFamily="2" charset="-78"/>
            </a:endParaRPr>
          </a:p>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 عبارت دیگر، اگر یک برنامه کاربردی 75 درصد موازی و 25 درصد سریال باشد، انتقال از 1 هسته به 2 هسته منجر به </a:t>
            </a:r>
            <a:r>
              <a:rPr lang="ar-SA" sz="2400" dirty="0">
                <a:solidFill>
                  <a:srgbClr val="1F1F1F"/>
                </a:solidFill>
                <a:latin typeface="Calibri" panose="020F0502020204030204" pitchFamily="34" charset="0"/>
                <a:cs typeface="B Nazanin" panose="00000400000000000000" pitchFamily="2" charset="-78"/>
              </a:rPr>
              <a:t>افزایش سرعت 1.6 برابری می شود</a:t>
            </a:r>
            <a:r>
              <a:rPr lang="en-US" sz="2400" dirty="0">
                <a:solidFill>
                  <a:srgbClr val="1F1F1F"/>
                </a:solidFill>
                <a:latin typeface="Calibri" panose="020F0502020204030204" pitchFamily="34" charset="0"/>
                <a:cs typeface="B Nazanin" panose="00000400000000000000" pitchFamily="2" charset="-78"/>
              </a:rPr>
              <a:t>.</a:t>
            </a:r>
          </a:p>
          <a:p>
            <a:pPr marL="0" marR="0" algn="r" rtl="1">
              <a:lnSpc>
                <a:spcPct val="107000"/>
              </a:lnSpc>
              <a:spcBef>
                <a:spcPts val="0"/>
              </a:spcBef>
              <a:spcAft>
                <a:spcPts val="800"/>
              </a:spcAft>
            </a:pPr>
            <a:r>
              <a:rPr lang="ar-SA" sz="2400" dirty="0">
                <a:solidFill>
                  <a:srgbClr val="1F1F1F"/>
                </a:solidFill>
                <a:latin typeface="Calibri" panose="020F0502020204030204" pitchFamily="34" charset="0"/>
                <a:cs typeface="B Nazanin" panose="00000400000000000000" pitchFamily="2" charset="-78"/>
              </a:rPr>
              <a:t>با نزدیک شدن</a:t>
            </a:r>
            <a:r>
              <a:rPr lang="en-US" sz="2400" dirty="0">
                <a:solidFill>
                  <a:srgbClr val="1F1F1F"/>
                </a:solidFill>
                <a:latin typeface="Calibri" panose="020F0502020204030204" pitchFamily="34" charset="0"/>
                <a:cs typeface="B Nazanin" panose="00000400000000000000" pitchFamily="2" charset="-78"/>
              </a:rPr>
              <a:t> N </a:t>
            </a:r>
            <a:r>
              <a:rPr lang="ar-SA" sz="2400" dirty="0">
                <a:solidFill>
                  <a:srgbClr val="1F1F1F"/>
                </a:solidFill>
                <a:latin typeface="Calibri" panose="020F0502020204030204" pitchFamily="34" charset="0"/>
                <a:cs typeface="B Nazanin" panose="00000400000000000000" pitchFamily="2" charset="-78"/>
              </a:rPr>
              <a:t>به بی نهایت، افزایش سرعت به 1</a:t>
            </a:r>
            <a:r>
              <a:rPr lang="en-US" sz="2400" dirty="0">
                <a:solidFill>
                  <a:srgbClr val="1F1F1F"/>
                </a:solidFill>
                <a:latin typeface="Calibri" panose="020F0502020204030204" pitchFamily="34" charset="0"/>
                <a:cs typeface="B Nazanin" panose="00000400000000000000" pitchFamily="2" charset="-78"/>
              </a:rPr>
              <a:t> S / </a:t>
            </a:r>
            <a:r>
              <a:rPr lang="ar-SA" sz="2400" dirty="0">
                <a:solidFill>
                  <a:srgbClr val="1F1F1F"/>
                </a:solidFill>
                <a:latin typeface="Calibri" panose="020F0502020204030204" pitchFamily="34" charset="0"/>
                <a:cs typeface="B Nazanin" panose="00000400000000000000" pitchFamily="2" charset="-78"/>
              </a:rPr>
              <a:t>نزدیک می شود</a:t>
            </a:r>
            <a:r>
              <a:rPr lang="en-US" sz="2400" dirty="0">
                <a:solidFill>
                  <a:srgbClr val="1F1F1F"/>
                </a:solidFill>
                <a:latin typeface="Calibri" panose="020F0502020204030204" pitchFamily="34" charset="0"/>
                <a:cs typeface="B Nazanin" panose="00000400000000000000" pitchFamily="2" charset="-78"/>
              </a:rPr>
              <a:t>.</a:t>
            </a:r>
            <a:endParaRPr lang="fa-IR" sz="2400" dirty="0">
              <a:solidFill>
                <a:srgbClr val="1F1F1F"/>
              </a:solidFill>
              <a:latin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fa-IR" sz="2400" dirty="0">
                <a:solidFill>
                  <a:srgbClr val="1F1F1F"/>
                </a:solidFill>
                <a:latin typeface="Calibri" panose="020F0502020204030204" pitchFamily="34" charset="0"/>
                <a:cs typeface="B Nazanin" panose="00000400000000000000" pitchFamily="2" charset="-78"/>
              </a:rPr>
              <a:t>بخش سریال یک برنامه تاثیر نامتناسبی بر روی بهبود عملکرد ناشی از اضافه کردن هسته‌های اضافی دارد.</a:t>
            </a:r>
            <a:endParaRPr lang="en-US" sz="2400" dirty="0">
              <a:solidFill>
                <a:srgbClr val="1F1F1F"/>
              </a:solidFill>
              <a:latin typeface="Calibri" panose="020F0502020204030204" pitchFamily="34" charset="0"/>
              <a:cs typeface="B Nazanin" panose="00000400000000000000" pitchFamily="2" charset="-78"/>
            </a:endParaRPr>
          </a:p>
          <a:p>
            <a:pPr>
              <a:buFont typeface="Monotype Sorts" pitchFamily="-84" charset="2"/>
              <a:buNone/>
              <a:defRPr/>
            </a:pPr>
            <a:br>
              <a:rPr lang="en-US" altLang="en-US" sz="2400" b="1" dirty="0">
                <a:cs typeface="B Nazanin" panose="00000400000000000000" pitchFamily="2" charset="-78"/>
              </a:rPr>
            </a:br>
            <a:endParaRPr lang="en-US" altLang="en-US" sz="2400" dirty="0">
              <a:cs typeface="B Nazanin" panose="00000400000000000000" pitchFamily="2" charset="-78"/>
            </a:endParaRPr>
          </a:p>
        </p:txBody>
      </p:sp>
      <p:pic>
        <p:nvPicPr>
          <p:cNvPr id="25603" name="Picture 1" descr="Screen Shot 2012-12-04 at 7.54.07 PM.png">
            <a:extLst>
              <a:ext uri="{FF2B5EF4-FFF2-40B4-BE49-F238E27FC236}">
                <a16:creationId xmlns:a16="http://schemas.microsoft.com/office/drawing/2014/main" id="{73692B8D-A89E-4AD0-A1E3-ED895D4F4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959" y="2116948"/>
            <a:ext cx="2865887" cy="106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681CBC2B-DB28-4332-A1D1-A51237439D2D}"/>
              </a:ext>
            </a:extLst>
          </p:cNvPr>
          <p:cNvSpPr>
            <a:spLocks noGrp="1"/>
          </p:cNvSpPr>
          <p:nvPr>
            <p:ph type="title"/>
          </p:nvPr>
        </p:nvSpPr>
        <p:spPr>
          <a:xfrm>
            <a:off x="457200" y="224522"/>
            <a:ext cx="8229600" cy="576262"/>
          </a:xfrm>
        </p:spPr>
        <p:txBody>
          <a:bodyPr/>
          <a:lstStyle/>
          <a:p>
            <a:r>
              <a:rPr lang="en-US" altLang="en-US" dirty="0"/>
              <a:t>Amdahl’s Law</a:t>
            </a:r>
          </a:p>
        </p:txBody>
      </p:sp>
      <p:pic>
        <p:nvPicPr>
          <p:cNvPr id="27650" name="Picture 3">
            <a:extLst>
              <a:ext uri="{FF2B5EF4-FFF2-40B4-BE49-F238E27FC236}">
                <a16:creationId xmlns:a16="http://schemas.microsoft.com/office/drawing/2014/main" id="{9173F832-D0B8-4682-8422-824AC9A2C5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1411288"/>
            <a:ext cx="527685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30A3DCFF-94B3-4FFC-B2A6-FE43AD17947C}"/>
              </a:ext>
            </a:extLst>
          </p:cNvPr>
          <p:cNvSpPr>
            <a:spLocks noGrp="1" noChangeArrowheads="1"/>
          </p:cNvSpPr>
          <p:nvPr>
            <p:ph type="title"/>
          </p:nvPr>
        </p:nvSpPr>
        <p:spPr>
          <a:xfrm>
            <a:off x="936625" y="229606"/>
            <a:ext cx="7826375" cy="576262"/>
          </a:xfrm>
        </p:spPr>
        <p:txBody>
          <a:bodyPr/>
          <a:lstStyle/>
          <a:p>
            <a:pPr eaLnBrk="1" hangingPunct="1"/>
            <a:r>
              <a:rPr lang="en-US" altLang="en-US" dirty="0"/>
              <a:t>User Threads and Kernel Threads</a:t>
            </a:r>
          </a:p>
        </p:txBody>
      </p:sp>
      <p:sp>
        <p:nvSpPr>
          <p:cNvPr id="28674" name="Rectangle 3">
            <a:extLst>
              <a:ext uri="{FF2B5EF4-FFF2-40B4-BE49-F238E27FC236}">
                <a16:creationId xmlns:a16="http://schemas.microsoft.com/office/drawing/2014/main" id="{BA746B80-CDA4-4092-8028-5DF7040388F9}"/>
              </a:ext>
            </a:extLst>
          </p:cNvPr>
          <p:cNvSpPr>
            <a:spLocks noGrp="1" noChangeArrowheads="1"/>
          </p:cNvSpPr>
          <p:nvPr>
            <p:ph type="body" idx="1"/>
          </p:nvPr>
        </p:nvSpPr>
        <p:spPr>
          <a:xfrm>
            <a:off x="806450" y="1233488"/>
            <a:ext cx="8197850" cy="4530725"/>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کاربر</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(User Threads):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مدیریت این نوع ترد توسط کتابخانه ترد در سطح کاربر انجام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نمونه 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POSIX (</a:t>
            </a: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Pthreads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ویندوز</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جاوا</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هسته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(Kernel Thread):</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نوع ترد توسط هسته سیستم عامل پشتیبانی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نمونه 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تقریباً تمام سیستم عامل های عمومی، از جمله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600200" marR="0" lvl="3" indent="-228600" algn="r" rtl="1">
              <a:lnSpc>
                <a:spcPct val="107000"/>
              </a:lnSpc>
              <a:spcBef>
                <a:spcPts val="0"/>
              </a:spcBef>
              <a:spcAft>
                <a:spcPts val="0"/>
              </a:spcAft>
              <a:buFont typeface="Wingdings" panose="05000000000000000000" pitchFamily="2" charset="2"/>
              <a:buChar char=""/>
              <a:tabLst>
                <a:tab pos="18288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ویندوز</a:t>
            </a:r>
            <a:r>
              <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لینوکس</a:t>
            </a:r>
            <a:r>
              <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مکینتاش</a:t>
            </a:r>
            <a:r>
              <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اندروید</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3ED592C-0C4E-45A3-A96C-C192AD94647B}"/>
              </a:ext>
            </a:extLst>
          </p:cNvPr>
          <p:cNvSpPr>
            <a:spLocks noGrp="1"/>
          </p:cNvSpPr>
          <p:nvPr>
            <p:ph type="title"/>
          </p:nvPr>
        </p:nvSpPr>
        <p:spPr/>
        <p:txBody>
          <a:bodyPr/>
          <a:lstStyle/>
          <a:p>
            <a:r>
              <a:rPr lang="en-US" altLang="en-US"/>
              <a:t>User and Kernel Threads</a:t>
            </a:r>
          </a:p>
        </p:txBody>
      </p:sp>
      <p:pic>
        <p:nvPicPr>
          <p:cNvPr id="30722" name="Picture 1">
            <a:extLst>
              <a:ext uri="{FF2B5EF4-FFF2-40B4-BE49-F238E27FC236}">
                <a16:creationId xmlns:a16="http://schemas.microsoft.com/office/drawing/2014/main" id="{2BDB5D90-D947-41F8-BDFE-DD7C4ED2F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901825"/>
            <a:ext cx="48260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27C60FED-BD89-4655-8023-6D89846C2197}"/>
              </a:ext>
            </a:extLst>
          </p:cNvPr>
          <p:cNvSpPr>
            <a:spLocks noGrp="1" noChangeArrowheads="1"/>
          </p:cNvSpPr>
          <p:nvPr>
            <p:ph type="title"/>
          </p:nvPr>
        </p:nvSpPr>
        <p:spPr>
          <a:xfrm>
            <a:off x="457200" y="226237"/>
            <a:ext cx="8229600" cy="576262"/>
          </a:xfrm>
        </p:spPr>
        <p:txBody>
          <a:bodyPr/>
          <a:lstStyle/>
          <a:p>
            <a:pPr eaLnBrk="1" hangingPunct="1"/>
            <a:r>
              <a:rPr lang="fa-IR" altLang="en-US" dirty="0">
                <a:cs typeface="B Nazanin" panose="00000400000000000000" pitchFamily="2" charset="-78"/>
              </a:rPr>
              <a:t>مدل‌های چندرشته‌ای</a:t>
            </a:r>
            <a:endParaRPr lang="en-US" altLang="en-US" dirty="0">
              <a:cs typeface="B Nazanin" panose="00000400000000000000" pitchFamily="2" charset="-78"/>
            </a:endParaRPr>
          </a:p>
        </p:txBody>
      </p:sp>
      <p:sp>
        <p:nvSpPr>
          <p:cNvPr id="31746" name="Rectangle 3">
            <a:extLst>
              <a:ext uri="{FF2B5EF4-FFF2-40B4-BE49-F238E27FC236}">
                <a16:creationId xmlns:a16="http://schemas.microsoft.com/office/drawing/2014/main" id="{0986761F-3FB5-4AD0-B6CE-CA9BD246E11B}"/>
              </a:ext>
            </a:extLst>
          </p:cNvPr>
          <p:cNvSpPr>
            <a:spLocks noGrp="1" noChangeArrowheads="1"/>
          </p:cNvSpPr>
          <p:nvPr>
            <p:ph type="body" idx="1"/>
          </p:nvPr>
        </p:nvSpPr>
        <p:spPr/>
        <p:txBody>
          <a:bodyPr/>
          <a:lstStyle/>
          <a:p>
            <a:pPr algn="r" rtl="1"/>
            <a:r>
              <a:rPr lang="en-US" altLang="en-US" sz="3600" dirty="0">
                <a:cs typeface="B Nazanin" panose="00000400000000000000" pitchFamily="2" charset="-78"/>
              </a:rPr>
              <a:t>Many-to-One </a:t>
            </a:r>
            <a:r>
              <a:rPr lang="fa-IR" altLang="en-US" sz="3600" dirty="0">
                <a:cs typeface="B Nazanin" panose="00000400000000000000" pitchFamily="2" charset="-78"/>
              </a:rPr>
              <a:t>چند به یک</a:t>
            </a:r>
            <a:endParaRPr lang="en-US" altLang="en-US" sz="3600" dirty="0">
              <a:cs typeface="B Nazanin" panose="00000400000000000000" pitchFamily="2" charset="-78"/>
            </a:endParaRPr>
          </a:p>
          <a:p>
            <a:pPr algn="r" rtl="1"/>
            <a:r>
              <a:rPr lang="en-US" altLang="en-US" sz="3600" dirty="0">
                <a:cs typeface="B Nazanin" panose="00000400000000000000" pitchFamily="2" charset="-78"/>
              </a:rPr>
              <a:t>One-to-One</a:t>
            </a:r>
            <a:r>
              <a:rPr lang="fa-IR" altLang="en-US" sz="3600" dirty="0">
                <a:cs typeface="B Nazanin" panose="00000400000000000000" pitchFamily="2" charset="-78"/>
              </a:rPr>
              <a:t> یکی به یک</a:t>
            </a:r>
            <a:endParaRPr lang="en-US" altLang="en-US" sz="3600" dirty="0">
              <a:cs typeface="B Nazanin" panose="00000400000000000000" pitchFamily="2" charset="-78"/>
            </a:endParaRPr>
          </a:p>
          <a:p>
            <a:pPr algn="r" rtl="1"/>
            <a:r>
              <a:rPr lang="en-US" altLang="en-US" sz="3600" dirty="0">
                <a:cs typeface="B Nazanin" panose="00000400000000000000" pitchFamily="2" charset="-78"/>
              </a:rPr>
              <a:t>Many-to-Many</a:t>
            </a:r>
            <a:r>
              <a:rPr lang="fa-IR" altLang="en-US" sz="3600" dirty="0">
                <a:cs typeface="B Nazanin" panose="00000400000000000000" pitchFamily="2" charset="-78"/>
              </a:rPr>
              <a:t> چند به چند</a:t>
            </a:r>
            <a:endParaRPr lang="en-US" altLang="en-US" sz="3600" dirty="0">
              <a:cs typeface="B Nazanin" panose="00000400000000000000" pitchFamily="2" charset="-78"/>
            </a:endParaRPr>
          </a:p>
          <a:p>
            <a:pPr algn="r" rtl="1"/>
            <a:endParaRPr lang="en-US" altLang="en-US" sz="3600" dirty="0">
              <a:cs typeface="B Nazanin" panose="00000400000000000000"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1428C89C-D1C7-44B6-B4FD-1F83ABA1D420}"/>
              </a:ext>
            </a:extLst>
          </p:cNvPr>
          <p:cNvSpPr>
            <a:spLocks noGrp="1" noChangeArrowheads="1"/>
          </p:cNvSpPr>
          <p:nvPr>
            <p:ph type="title"/>
          </p:nvPr>
        </p:nvSpPr>
        <p:spPr>
          <a:xfrm>
            <a:off x="457200" y="222868"/>
            <a:ext cx="8229600" cy="576262"/>
          </a:xfrm>
        </p:spPr>
        <p:txBody>
          <a:bodyPr/>
          <a:lstStyle/>
          <a:p>
            <a:pPr eaLnBrk="1" hangingPunct="1"/>
            <a:r>
              <a:rPr lang="en-US" altLang="en-US" dirty="0"/>
              <a:t>Many-to-One</a:t>
            </a:r>
          </a:p>
        </p:txBody>
      </p:sp>
      <p:sp>
        <p:nvSpPr>
          <p:cNvPr id="33794" name="Rectangle 3">
            <a:extLst>
              <a:ext uri="{FF2B5EF4-FFF2-40B4-BE49-F238E27FC236}">
                <a16:creationId xmlns:a16="http://schemas.microsoft.com/office/drawing/2014/main" id="{5D915EFA-C388-487C-B6EF-E80827050A34}"/>
              </a:ext>
            </a:extLst>
          </p:cNvPr>
          <p:cNvSpPr>
            <a:spLocks noGrp="1" noChangeArrowheads="1"/>
          </p:cNvSpPr>
          <p:nvPr>
            <p:ph type="body" idx="1"/>
          </p:nvPr>
        </p:nvSpPr>
        <p:spPr>
          <a:xfrm>
            <a:off x="252550" y="888274"/>
            <a:ext cx="8891450" cy="5573485"/>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کاربر</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(User Threads):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مدیریت این نوع ترد توسط کتابخانه ترد در سطح کاربر انجام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نمونه 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POSIX (</a:t>
            </a: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Pthreads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ویندوز</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جاوا</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تردهای هسته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(Kernel Thread):</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نوع ترد توسط هسته سیستم عامل پشتیبانی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نمونه 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تقریباً تمام سیستم عامل های عمومی، از جمله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600200" marR="0" lvl="3" indent="-228600" algn="r" rtl="1">
              <a:lnSpc>
                <a:spcPct val="107000"/>
              </a:lnSpc>
              <a:spcBef>
                <a:spcPts val="0"/>
              </a:spcBef>
              <a:spcAft>
                <a:spcPts val="0"/>
              </a:spcAft>
              <a:buFont typeface="Wingdings" panose="05000000000000000000" pitchFamily="2" charset="2"/>
              <a:buChar char=""/>
              <a:tabLst>
                <a:tab pos="18288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ویندوز</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لینوکس</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مکینتاش</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iOS</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اندروید</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07342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89BB6AAA-4250-44C0-8BF1-0E2B0D4E2A29}"/>
              </a:ext>
            </a:extLst>
          </p:cNvPr>
          <p:cNvSpPr>
            <a:spLocks noGrp="1" noChangeArrowheads="1"/>
          </p:cNvSpPr>
          <p:nvPr>
            <p:ph type="ctrTitle"/>
          </p:nvPr>
        </p:nvSpPr>
        <p:spPr>
          <a:xfrm>
            <a:off x="685800" y="782638"/>
            <a:ext cx="7772400" cy="2127250"/>
          </a:xfrm>
        </p:spPr>
        <p:txBody>
          <a:bodyPr/>
          <a:lstStyle/>
          <a:p>
            <a:pPr eaLnBrk="1" hangingPunct="1"/>
            <a:r>
              <a:rPr lang="fa-IR" altLang="en-US" dirty="0">
                <a:cs typeface="B Nazanin" panose="00000400000000000000" pitchFamily="2" charset="-78"/>
              </a:rPr>
              <a:t>فصل ۴: رشته‌ها و همزمانی</a:t>
            </a:r>
            <a:endParaRPr lang="en-US" altLang="en-US"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1428C89C-D1C7-44B6-B4FD-1F83ABA1D420}"/>
              </a:ext>
            </a:extLst>
          </p:cNvPr>
          <p:cNvSpPr>
            <a:spLocks noGrp="1" noChangeArrowheads="1"/>
          </p:cNvSpPr>
          <p:nvPr>
            <p:ph type="title"/>
          </p:nvPr>
        </p:nvSpPr>
        <p:spPr>
          <a:xfrm>
            <a:off x="457200" y="222868"/>
            <a:ext cx="8229600" cy="576262"/>
          </a:xfrm>
        </p:spPr>
        <p:txBody>
          <a:bodyPr/>
          <a:lstStyle/>
          <a:p>
            <a:pPr eaLnBrk="1" hangingPunct="1"/>
            <a:r>
              <a:rPr lang="en-US" altLang="en-US" dirty="0"/>
              <a:t>Many-to-One</a:t>
            </a:r>
          </a:p>
        </p:txBody>
      </p:sp>
      <p:sp>
        <p:nvSpPr>
          <p:cNvPr id="33794" name="Rectangle 3">
            <a:extLst>
              <a:ext uri="{FF2B5EF4-FFF2-40B4-BE49-F238E27FC236}">
                <a16:creationId xmlns:a16="http://schemas.microsoft.com/office/drawing/2014/main" id="{5D915EFA-C388-487C-B6EF-E80827050A34}"/>
              </a:ext>
            </a:extLst>
          </p:cNvPr>
          <p:cNvSpPr>
            <a:spLocks noGrp="1" noChangeArrowheads="1"/>
          </p:cNvSpPr>
          <p:nvPr>
            <p:ph type="body" idx="1"/>
          </p:nvPr>
        </p:nvSpPr>
        <p:spPr>
          <a:xfrm>
            <a:off x="304015" y="946458"/>
            <a:ext cx="8636641" cy="4965083"/>
          </a:xfrm>
        </p:spPr>
        <p:txBody>
          <a:bodyPr/>
          <a:lstStyle/>
          <a:p>
            <a:pPr marL="0" marR="0" algn="r" rtl="1">
              <a:spcBef>
                <a:spcPts val="0"/>
              </a:spcBef>
              <a:spcAft>
                <a:spcPts val="150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مدل چند به یک (شکل </a:t>
            </a:r>
            <a:r>
              <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۴.۷) </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رشته‌های زیادی در سطح کاربر را به یک رشته هسته نگاشت می‌کند.</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spcBef>
                <a:spcPts val="0"/>
              </a:spcBef>
              <a:spcAft>
                <a:spcPts val="150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بدلیل اینکه مدیریت رشته‌ها توسط کتابخانه رشته در فضای کاربر انجام می‌شود، این روش کارآمد است (کتابخانه‌های رشته در بخش </a:t>
            </a:r>
            <a:r>
              <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۴.۴</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مورد بحث قرار خواهند گرفت).</a:t>
            </a:r>
            <a:endParaRPr lang="en-US"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spcBef>
                <a:spcPts val="0"/>
              </a:spcBef>
              <a:spcAft>
                <a:spcPts val="150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با این حال، کل فرایند در صورتی که یک رشته فراخوانی سیستم </a:t>
            </a: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مسدود کننده </a:t>
            </a: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انجام دهد، مسدود خواهد شد. </a:t>
            </a:r>
            <a:endParaRPr lang="fa-IR"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spcBef>
                <a:spcPts val="0"/>
              </a:spcBef>
              <a:spcAft>
                <a:spcPts val="1500"/>
              </a:spcAft>
            </a:pPr>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فقط یک رشته می‌تواند به هسته در یک زمان دسترسی پیدا کند، چندین رشته قادر به اجرای موازی در سیستم‌های چند هسته‌ای نیستند.</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5" name="Picture 1">
            <a:extLst>
              <a:ext uri="{FF2B5EF4-FFF2-40B4-BE49-F238E27FC236}">
                <a16:creationId xmlns:a16="http://schemas.microsoft.com/office/drawing/2014/main" id="{B6535ED2-E514-4F99-9844-71DD5292D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015" y="4667030"/>
            <a:ext cx="3740331" cy="205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4FBEFB0E-7F3F-4EF4-9827-FE005FBB4E98}"/>
              </a:ext>
            </a:extLst>
          </p:cNvPr>
          <p:cNvSpPr>
            <a:spLocks noGrp="1" noChangeArrowheads="1"/>
          </p:cNvSpPr>
          <p:nvPr>
            <p:ph type="title"/>
          </p:nvPr>
        </p:nvSpPr>
        <p:spPr>
          <a:xfrm>
            <a:off x="457200" y="224522"/>
            <a:ext cx="8229600" cy="576262"/>
          </a:xfrm>
        </p:spPr>
        <p:txBody>
          <a:bodyPr/>
          <a:lstStyle/>
          <a:p>
            <a:pPr eaLnBrk="1" hangingPunct="1"/>
            <a:r>
              <a:rPr lang="en-US" altLang="en-US" dirty="0"/>
              <a:t>One-to-One</a:t>
            </a:r>
          </a:p>
        </p:txBody>
      </p:sp>
      <p:sp>
        <p:nvSpPr>
          <p:cNvPr id="35842" name="Rectangle 3">
            <a:extLst>
              <a:ext uri="{FF2B5EF4-FFF2-40B4-BE49-F238E27FC236}">
                <a16:creationId xmlns:a16="http://schemas.microsoft.com/office/drawing/2014/main" id="{C9353153-B94C-4BC4-A944-80F7FC0E3196}"/>
              </a:ext>
            </a:extLst>
          </p:cNvPr>
          <p:cNvSpPr>
            <a:spLocks noGrp="1" noChangeArrowheads="1"/>
          </p:cNvSpPr>
          <p:nvPr>
            <p:ph type="body" idx="1"/>
          </p:nvPr>
        </p:nvSpPr>
        <p:spPr>
          <a:xfrm>
            <a:off x="391887" y="975360"/>
            <a:ext cx="8473440" cy="4788854"/>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هر ترد کاربر به یک ترد هسته نگاشت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 یک ترد کاربر، یک ترد هسته ایجاد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همزمانی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(Concurrency)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بیشتری نسبت به مدل چند به یک</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(Many-to-One)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تعداد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زیاد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a:t>
            </a:r>
            <a:r>
              <a:rPr lang="fa-IR" sz="24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ی هسته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ازای هر فرایند گاهی اوقات به دلیل سربار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(overhead)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محدود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نمونه 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ویندوز</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لینوکس</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35843" name="Picture 1">
            <a:extLst>
              <a:ext uri="{FF2B5EF4-FFF2-40B4-BE49-F238E27FC236}">
                <a16:creationId xmlns:a16="http://schemas.microsoft.com/office/drawing/2014/main" id="{EF8F904A-031A-45E1-82C4-C375DF8A63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128" y="4234767"/>
            <a:ext cx="39147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C6AC490D-7E71-499F-80A2-0817A44950E2}"/>
              </a:ext>
            </a:extLst>
          </p:cNvPr>
          <p:cNvSpPr>
            <a:spLocks noGrp="1" noChangeArrowheads="1"/>
          </p:cNvSpPr>
          <p:nvPr>
            <p:ph type="title"/>
          </p:nvPr>
        </p:nvSpPr>
        <p:spPr>
          <a:xfrm>
            <a:off x="457200" y="224522"/>
            <a:ext cx="8229600" cy="576262"/>
          </a:xfrm>
        </p:spPr>
        <p:txBody>
          <a:bodyPr/>
          <a:lstStyle/>
          <a:p>
            <a:pPr eaLnBrk="1" hangingPunct="1"/>
            <a:r>
              <a:rPr lang="en-US" altLang="en-US" dirty="0"/>
              <a:t>Many-to-Many Model</a:t>
            </a:r>
          </a:p>
        </p:txBody>
      </p:sp>
      <p:sp>
        <p:nvSpPr>
          <p:cNvPr id="37890" name="Rectangle 3">
            <a:extLst>
              <a:ext uri="{FF2B5EF4-FFF2-40B4-BE49-F238E27FC236}">
                <a16:creationId xmlns:a16="http://schemas.microsoft.com/office/drawing/2014/main" id="{6A3ECDFD-78CA-4E72-9500-110C17908290}"/>
              </a:ext>
            </a:extLst>
          </p:cNvPr>
          <p:cNvSpPr>
            <a:spLocks noGrp="1" noChangeArrowheads="1"/>
          </p:cNvSpPr>
          <p:nvPr>
            <p:ph type="body" idx="1"/>
          </p:nvPr>
        </p:nvSpPr>
        <p:spPr>
          <a:xfrm>
            <a:off x="339634" y="1155700"/>
            <a:ext cx="8551817" cy="4445000"/>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fa-IR" sz="28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اجازه می‌دهد </a:t>
            </a:r>
            <a:r>
              <a:rPr lang="fa-IR" sz="2800" b="1" dirty="0">
                <a:solidFill>
                  <a:srgbClr val="1F1F1F"/>
                </a:solidFill>
                <a:latin typeface="Calibri" panose="020F0502020204030204" pitchFamily="34" charset="0"/>
                <a:ea typeface="Times New Roman" panose="02020603050405020304" pitchFamily="18" charset="0"/>
                <a:cs typeface="B Nazanin" panose="00000400000000000000" pitchFamily="2" charset="-78"/>
              </a:rPr>
              <a:t>چندین ترد </a:t>
            </a:r>
            <a:r>
              <a:rPr lang="fa-IR" sz="28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در سطح </a:t>
            </a:r>
            <a:r>
              <a:rPr lang="fa-IR" sz="2800" u="sng" dirty="0">
                <a:solidFill>
                  <a:srgbClr val="1F1F1F"/>
                </a:solidFill>
                <a:latin typeface="Calibri" panose="020F0502020204030204" pitchFamily="34" charset="0"/>
                <a:ea typeface="Times New Roman" panose="02020603050405020304" pitchFamily="18" charset="0"/>
                <a:cs typeface="B Nazanin" panose="00000400000000000000" pitchFamily="2" charset="-78"/>
              </a:rPr>
              <a:t>کاربر</a:t>
            </a:r>
            <a:r>
              <a:rPr lang="fa-IR" sz="28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 به </a:t>
            </a:r>
            <a:r>
              <a:rPr lang="fa-IR" sz="2800" b="1" dirty="0">
                <a:solidFill>
                  <a:srgbClr val="1F1F1F"/>
                </a:solidFill>
                <a:latin typeface="Calibri" panose="020F0502020204030204" pitchFamily="34" charset="0"/>
                <a:ea typeface="Times New Roman" panose="02020603050405020304" pitchFamily="18" charset="0"/>
                <a:cs typeface="B Nazanin" panose="00000400000000000000" pitchFamily="2" charset="-78"/>
              </a:rPr>
              <a:t>چندین ترد </a:t>
            </a:r>
            <a:r>
              <a:rPr lang="fa-IR" sz="28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(کمتر یا برابر) در سطح </a:t>
            </a:r>
            <a:r>
              <a:rPr lang="fa-IR" sz="2800" u="sng" dirty="0">
                <a:solidFill>
                  <a:srgbClr val="1F1F1F"/>
                </a:solidFill>
                <a:latin typeface="Calibri" panose="020F0502020204030204" pitchFamily="34" charset="0"/>
                <a:ea typeface="Times New Roman" panose="02020603050405020304" pitchFamily="18" charset="0"/>
                <a:cs typeface="B Nazanin" panose="00000400000000000000" pitchFamily="2" charset="-78"/>
              </a:rPr>
              <a:t>هسته</a:t>
            </a:r>
            <a:r>
              <a:rPr lang="fa-IR" sz="28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 نگاشت شوند.</a:t>
            </a:r>
            <a:endParaRPr lang="en-US"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مدل به سیستم عامل اجازه می دهد تا تعداد کافی ترد </a:t>
            </a:r>
            <a:r>
              <a:rPr lang="fa-IR"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کاربر</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ایجاد 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اما این کار منجر به موازی‌سازی نمی‌شود. زیرا هسته فقط می‌تواند یک رشته </a:t>
            </a:r>
            <a:r>
              <a:rPr lang="fa-IR"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هسته</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را در یک زمان ‌زمان‌بندی کند. </a:t>
            </a: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37891" name="Picture 1">
            <a:extLst>
              <a:ext uri="{FF2B5EF4-FFF2-40B4-BE49-F238E27FC236}">
                <a16:creationId xmlns:a16="http://schemas.microsoft.com/office/drawing/2014/main" id="{CCAA589D-3ED6-47FF-8B49-15D8580890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89" y="4044930"/>
            <a:ext cx="4378779" cy="241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6BE45F0-3DE5-4D5E-A6DF-893325F2493F}"/>
              </a:ext>
            </a:extLst>
          </p:cNvPr>
          <p:cNvSpPr>
            <a:spLocks noGrp="1"/>
          </p:cNvSpPr>
          <p:nvPr>
            <p:ph type="title"/>
          </p:nvPr>
        </p:nvSpPr>
        <p:spPr>
          <a:xfrm>
            <a:off x="457200" y="216906"/>
            <a:ext cx="8229600" cy="576262"/>
          </a:xfrm>
        </p:spPr>
        <p:txBody>
          <a:bodyPr/>
          <a:lstStyle/>
          <a:p>
            <a:pPr eaLnBrk="1" hangingPunct="1"/>
            <a:r>
              <a:rPr lang="en-US" altLang="en-US" dirty="0"/>
              <a:t>Thread Libraries</a:t>
            </a:r>
          </a:p>
        </p:txBody>
      </p:sp>
      <p:sp>
        <p:nvSpPr>
          <p:cNvPr id="41986" name="Content Placeholder 2">
            <a:extLst>
              <a:ext uri="{FF2B5EF4-FFF2-40B4-BE49-F238E27FC236}">
                <a16:creationId xmlns:a16="http://schemas.microsoft.com/office/drawing/2014/main" id="{656EC163-3A42-463F-98B9-34FCCA5B7338}"/>
              </a:ext>
            </a:extLst>
          </p:cNvPr>
          <p:cNvSpPr>
            <a:spLocks noGrp="1"/>
          </p:cNvSpPr>
          <p:nvPr>
            <p:ph idx="1"/>
          </p:nvPr>
        </p:nvSpPr>
        <p:spPr>
          <a:xfrm>
            <a:off x="834442" y="1233488"/>
            <a:ext cx="7703067" cy="4530725"/>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کتابخانه ترد، </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API </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ایجاد و مدیریت تردها را برای برنامه نویس فراهم می کند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روش اصلی برای پیاده سازی وجود دارد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کتابخانه به طور کامل در فضای کاربر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کتابخانه سطح هسته که توسط سیستم عامل پشتیبانی می شود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8F382B6E-9987-479D-9B85-186AB98DDD45}"/>
              </a:ext>
            </a:extLst>
          </p:cNvPr>
          <p:cNvSpPr>
            <a:spLocks noGrp="1" noChangeArrowheads="1"/>
          </p:cNvSpPr>
          <p:nvPr>
            <p:ph type="title"/>
          </p:nvPr>
        </p:nvSpPr>
        <p:spPr>
          <a:xfrm>
            <a:off x="457200" y="220275"/>
            <a:ext cx="8229600" cy="576262"/>
          </a:xfrm>
        </p:spPr>
        <p:txBody>
          <a:bodyPr/>
          <a:lstStyle/>
          <a:p>
            <a:pPr eaLnBrk="1" hangingPunct="1"/>
            <a:r>
              <a:rPr lang="en-US" altLang="en-US" dirty="0" err="1"/>
              <a:t>Pthreads</a:t>
            </a:r>
            <a:endParaRPr lang="en-US" altLang="en-US" dirty="0"/>
          </a:p>
        </p:txBody>
      </p:sp>
      <p:sp>
        <p:nvSpPr>
          <p:cNvPr id="44034" name="Rectangle 3">
            <a:extLst>
              <a:ext uri="{FF2B5EF4-FFF2-40B4-BE49-F238E27FC236}">
                <a16:creationId xmlns:a16="http://schemas.microsoft.com/office/drawing/2014/main" id="{9DE6F01A-727E-4FA1-9360-3180865E3C5E}"/>
              </a:ext>
            </a:extLst>
          </p:cNvPr>
          <p:cNvSpPr>
            <a:spLocks noGrp="1" noChangeArrowheads="1"/>
          </p:cNvSpPr>
          <p:nvPr>
            <p:ph type="body" idx="1"/>
          </p:nvPr>
        </p:nvSpPr>
        <p:spPr>
          <a:xfrm>
            <a:off x="339634" y="1233488"/>
            <a:ext cx="8132562" cy="5332775"/>
          </a:xfrm>
        </p:spPr>
        <p:txBody>
          <a:bodyPr/>
          <a:lstStyle/>
          <a:p>
            <a:pPr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ممکن است به صورت سطح کاربر یا سطح هسته ارائه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API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استاندارد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POSIX (IEEE 1003.1c)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است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ایجاد و همگام سازی ترد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API</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رفتار کتابخانه ترد را مشخص می کند، پیاده سازی به توسعه کتابخانه بستگی دارد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نوع کتابخانه در</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سیستم عامل های یونیکس (لینوکس و مکینتاش)</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رایج است.</a:t>
            </a: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800" dirty="0" err="1">
                <a:solidFill>
                  <a:srgbClr val="1F1F1F"/>
                </a:solidFill>
                <a:latin typeface="Arial" panose="020B0604020202020204" pitchFamily="34" charset="0"/>
                <a:ea typeface="Calibri" panose="020F0502020204030204" pitchFamily="34" charset="0"/>
                <a:cs typeface="B Nazanin" panose="00000400000000000000" pitchFamily="2" charset="-78"/>
              </a:rPr>
              <a:t>Pthreads</a:t>
            </a:r>
            <a:r>
              <a:rPr lang="fa-IR" sz="2800" dirty="0">
                <a:solidFill>
                  <a:srgbClr val="1F1F1F"/>
                </a:solidFill>
                <a:latin typeface="Arial" panose="020B0604020202020204" pitchFamily="34" charset="0"/>
                <a:ea typeface="Calibri" panose="020F0502020204030204" pitchFamily="34" charset="0"/>
                <a:cs typeface="B Nazanin" panose="00000400000000000000" pitchFamily="2" charset="-78"/>
              </a:rPr>
              <a:t> به‌صورت مستقیم در ویندوز پشتیبانی نمی‌شوند ولی یک برنامه شخص‌ثالث برای آن وجود دارد.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9A3D775D-6FA1-4646-A7D2-CE6E80B510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209" y="48572"/>
            <a:ext cx="6124788" cy="459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1" name="Title 1">
            <a:extLst>
              <a:ext uri="{FF2B5EF4-FFF2-40B4-BE49-F238E27FC236}">
                <a16:creationId xmlns:a16="http://schemas.microsoft.com/office/drawing/2014/main" id="{0043C8C3-F0F7-45F5-8A7A-9650671B098A}"/>
              </a:ext>
            </a:extLst>
          </p:cNvPr>
          <p:cNvSpPr>
            <a:spLocks noGrp="1"/>
          </p:cNvSpPr>
          <p:nvPr>
            <p:ph type="title"/>
          </p:nvPr>
        </p:nvSpPr>
        <p:spPr>
          <a:xfrm>
            <a:off x="457200" y="220275"/>
            <a:ext cx="8229600" cy="576262"/>
          </a:xfrm>
        </p:spPr>
        <p:txBody>
          <a:bodyPr/>
          <a:lstStyle/>
          <a:p>
            <a:pPr algn="r"/>
            <a:r>
              <a:rPr lang="en-US" altLang="en-US" dirty="0" err="1"/>
              <a:t>Pthreads</a:t>
            </a:r>
            <a:r>
              <a:rPr lang="en-US" altLang="en-US" dirty="0"/>
              <a:t> Example</a:t>
            </a:r>
          </a:p>
        </p:txBody>
      </p:sp>
      <p:pic>
        <p:nvPicPr>
          <p:cNvPr id="4" name="Picture 2">
            <a:extLst>
              <a:ext uri="{FF2B5EF4-FFF2-40B4-BE49-F238E27FC236}">
                <a16:creationId xmlns:a16="http://schemas.microsoft.com/office/drawing/2014/main" id="{AA154DAC-BFB5-4939-AA1F-4F1CAAACEF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61487"/>
            <a:ext cx="4287672" cy="20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a:extLst>
              <a:ext uri="{FF2B5EF4-FFF2-40B4-BE49-F238E27FC236}">
                <a16:creationId xmlns:a16="http://schemas.microsoft.com/office/drawing/2014/main" id="{C1AEEAB0-CD68-4885-8DE2-6E1B4D4613A0}"/>
              </a:ext>
            </a:extLst>
          </p:cNvPr>
          <p:cNvSpPr>
            <a:spLocks noGrp="1" noChangeArrowheads="1"/>
          </p:cNvSpPr>
          <p:nvPr>
            <p:ph type="title"/>
          </p:nvPr>
        </p:nvSpPr>
        <p:spPr>
          <a:xfrm>
            <a:off x="457200" y="226237"/>
            <a:ext cx="8229600" cy="576262"/>
          </a:xfrm>
        </p:spPr>
        <p:txBody>
          <a:bodyPr/>
          <a:lstStyle/>
          <a:p>
            <a:pPr eaLnBrk="1" hangingPunct="1"/>
            <a:r>
              <a:rPr lang="en-US" altLang="en-US" dirty="0"/>
              <a:t>Java Threads</a:t>
            </a:r>
          </a:p>
        </p:txBody>
      </p:sp>
      <p:sp>
        <p:nvSpPr>
          <p:cNvPr id="51202" name="Rectangle 5">
            <a:extLst>
              <a:ext uri="{FF2B5EF4-FFF2-40B4-BE49-F238E27FC236}">
                <a16:creationId xmlns:a16="http://schemas.microsoft.com/office/drawing/2014/main" id="{570CFFC5-7BD7-485F-B933-EB13E069C189}"/>
              </a:ext>
            </a:extLst>
          </p:cNvPr>
          <p:cNvSpPr>
            <a:spLocks noGrp="1" noChangeArrowheads="1"/>
          </p:cNvSpPr>
          <p:nvPr>
            <p:ph type="body" idx="1"/>
          </p:nvPr>
        </p:nvSpPr>
        <p:spPr>
          <a:xfrm>
            <a:off x="270589" y="1231900"/>
            <a:ext cx="8229599" cy="5264694"/>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تردهای جاوا توسط</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JVM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مدیریت می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طور معمول با استفاده از مدل تردهایی که توسط سیستم عامل ارائه می شود، اجرا می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تردهای جاوا ممکن است با موارد زیر ایجاد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توسعه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(Extend)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دادن</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کلاس</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Thread</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پیاده سازی رابط</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Runnable</a:t>
            </a: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endParaRPr lang="en-US" sz="2400" dirty="0">
              <a:solidFill>
                <a:srgbClr val="1F1F1F"/>
              </a:solidFill>
              <a:latin typeface="Arial" panose="020B060402020202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endPar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endParaRPr lang="en-US" sz="2400" dirty="0">
              <a:solidFill>
                <a:srgbClr val="1F1F1F"/>
              </a:solidFill>
              <a:latin typeface="Arial" panose="020B060402020202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endPar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رویه استاندارد، پیاده سازی رابط</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Runnable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1203" name="Picture 1" descr="Screen Shot 2012-12-04 at 9.09.28 PM.png">
            <a:extLst>
              <a:ext uri="{FF2B5EF4-FFF2-40B4-BE49-F238E27FC236}">
                <a16:creationId xmlns:a16="http://schemas.microsoft.com/office/drawing/2014/main" id="{0C728E61-EF06-4D16-9CCE-0AA7C7626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296" y="4060110"/>
            <a:ext cx="4729613" cy="141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60F206A-FBEA-44F3-B6C2-45680ED56A86}"/>
              </a:ext>
            </a:extLst>
          </p:cNvPr>
          <p:cNvSpPr>
            <a:spLocks noGrp="1"/>
          </p:cNvSpPr>
          <p:nvPr>
            <p:ph type="title"/>
          </p:nvPr>
        </p:nvSpPr>
        <p:spPr>
          <a:xfrm>
            <a:off x="457200" y="224522"/>
            <a:ext cx="8229600" cy="576262"/>
          </a:xfrm>
        </p:spPr>
        <p:txBody>
          <a:bodyPr/>
          <a:lstStyle/>
          <a:p>
            <a:r>
              <a:rPr lang="en-US" altLang="en-US" dirty="0"/>
              <a:t>Java Threads</a:t>
            </a:r>
          </a:p>
        </p:txBody>
      </p:sp>
      <p:sp>
        <p:nvSpPr>
          <p:cNvPr id="53250" name="TextBox 2">
            <a:extLst>
              <a:ext uri="{FF2B5EF4-FFF2-40B4-BE49-F238E27FC236}">
                <a16:creationId xmlns:a16="http://schemas.microsoft.com/office/drawing/2014/main" id="{93AD19CF-3C73-477D-B858-C3606B2B5F51}"/>
              </a:ext>
            </a:extLst>
          </p:cNvPr>
          <p:cNvSpPr txBox="1">
            <a:spLocks noChangeArrowheads="1"/>
          </p:cNvSpPr>
          <p:nvPr/>
        </p:nvSpPr>
        <p:spPr bwMode="auto">
          <a:xfrm>
            <a:off x="1141413" y="1062038"/>
            <a:ext cx="465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b="1">
                <a:latin typeface="Verdana" panose="020B0604030504040204" pitchFamily="34" charset="0"/>
              </a:rPr>
              <a:t>Implementing Runnable interface:</a:t>
            </a:r>
          </a:p>
        </p:txBody>
      </p:sp>
      <p:pic>
        <p:nvPicPr>
          <p:cNvPr id="53251" name="Picture 3">
            <a:extLst>
              <a:ext uri="{FF2B5EF4-FFF2-40B4-BE49-F238E27FC236}">
                <a16:creationId xmlns:a16="http://schemas.microsoft.com/office/drawing/2014/main" id="{3A6E59B6-1369-4D02-9B41-9466C54EE0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1492250"/>
            <a:ext cx="4826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a:extLst>
              <a:ext uri="{FF2B5EF4-FFF2-40B4-BE49-F238E27FC236}">
                <a16:creationId xmlns:a16="http://schemas.microsoft.com/office/drawing/2014/main" id="{5D600B74-6680-4450-BB6F-CBCFF22AA844}"/>
              </a:ext>
            </a:extLst>
          </p:cNvPr>
          <p:cNvSpPr>
            <a:spLocks noChangeArrowheads="1"/>
          </p:cNvSpPr>
          <p:nvPr/>
        </p:nvSpPr>
        <p:spPr bwMode="auto">
          <a:xfrm>
            <a:off x="1214438" y="3014663"/>
            <a:ext cx="254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b="1">
                <a:latin typeface="Verdana" panose="020B0604030504040204" pitchFamily="34" charset="0"/>
              </a:rPr>
              <a:t>Creating a thread:</a:t>
            </a:r>
          </a:p>
        </p:txBody>
      </p:sp>
      <p:pic>
        <p:nvPicPr>
          <p:cNvPr id="53253" name="Picture 5">
            <a:extLst>
              <a:ext uri="{FF2B5EF4-FFF2-40B4-BE49-F238E27FC236}">
                <a16:creationId xmlns:a16="http://schemas.microsoft.com/office/drawing/2014/main" id="{3157C5FE-DF44-43EE-B465-730C09A7D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3494088"/>
            <a:ext cx="4800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a:extLst>
              <a:ext uri="{FF2B5EF4-FFF2-40B4-BE49-F238E27FC236}">
                <a16:creationId xmlns:a16="http://schemas.microsoft.com/office/drawing/2014/main" id="{B7EDA4AE-092F-4D4E-9689-344AD518F977}"/>
              </a:ext>
            </a:extLst>
          </p:cNvPr>
          <p:cNvSpPr>
            <a:spLocks noChangeArrowheads="1"/>
          </p:cNvSpPr>
          <p:nvPr/>
        </p:nvSpPr>
        <p:spPr bwMode="auto">
          <a:xfrm>
            <a:off x="1214438" y="4219575"/>
            <a:ext cx="284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b="1">
                <a:latin typeface="Verdana" panose="020B0604030504040204" pitchFamily="34" charset="0"/>
              </a:rPr>
              <a:t>Waiting on a thread:</a:t>
            </a:r>
          </a:p>
        </p:txBody>
      </p:sp>
      <p:pic>
        <p:nvPicPr>
          <p:cNvPr id="53255" name="Picture 7">
            <a:extLst>
              <a:ext uri="{FF2B5EF4-FFF2-40B4-BE49-F238E27FC236}">
                <a16:creationId xmlns:a16="http://schemas.microsoft.com/office/drawing/2014/main" id="{6EBBEE03-6B80-4FB8-8BA5-A69C6B30746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75" y="4657725"/>
            <a:ext cx="4114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3BB46A0-1D14-4FC6-A460-C90F6E2D37CA}"/>
              </a:ext>
            </a:extLst>
          </p:cNvPr>
          <p:cNvSpPr>
            <a:spLocks noGrp="1"/>
          </p:cNvSpPr>
          <p:nvPr>
            <p:ph type="title"/>
          </p:nvPr>
        </p:nvSpPr>
        <p:spPr/>
        <p:txBody>
          <a:bodyPr/>
          <a:lstStyle/>
          <a:p>
            <a:r>
              <a:rPr lang="en-US" altLang="en-US"/>
              <a:t>Java Executor Framework</a:t>
            </a:r>
          </a:p>
        </p:txBody>
      </p:sp>
      <p:sp>
        <p:nvSpPr>
          <p:cNvPr id="54274" name="Content Placeholder 2">
            <a:extLst>
              <a:ext uri="{FF2B5EF4-FFF2-40B4-BE49-F238E27FC236}">
                <a16:creationId xmlns:a16="http://schemas.microsoft.com/office/drawing/2014/main" id="{0D32A769-ACA8-4BB5-9FC7-1A36C936DB94}"/>
              </a:ext>
            </a:extLst>
          </p:cNvPr>
          <p:cNvSpPr>
            <a:spLocks noGrp="1"/>
          </p:cNvSpPr>
          <p:nvPr>
            <p:ph idx="1"/>
          </p:nvPr>
        </p:nvSpPr>
        <p:spPr/>
        <p:txBody>
          <a:bodyPr/>
          <a:lstStyle/>
          <a:p>
            <a:pPr algn="r" rtl="1"/>
            <a:r>
              <a:rPr lang="fa-IR" altLang="en-US" dirty="0">
                <a:cs typeface="B Nazanin" panose="00000400000000000000" pitchFamily="2" charset="-78"/>
              </a:rPr>
              <a:t>جاوا به جای ایجاد صریح رشته‌ها، اجازه می‌دهد تا در اطراف رابط </a:t>
            </a:r>
            <a:r>
              <a:rPr lang="en-US" altLang="en-US" dirty="0">
                <a:cs typeface="B Nazanin" panose="00000400000000000000" pitchFamily="2" charset="-78"/>
              </a:rPr>
              <a:t>Executor </a:t>
            </a:r>
            <a:r>
              <a:rPr lang="fa-IR" altLang="en-US" dirty="0">
                <a:cs typeface="B Nazanin" panose="00000400000000000000" pitchFamily="2" charset="-78"/>
              </a:rPr>
              <a:t>ایجاد رشته کند:</a:t>
            </a:r>
            <a:br>
              <a:rPr lang="en-US" altLang="en-US" dirty="0">
                <a:cs typeface="B Nazanin" panose="00000400000000000000" pitchFamily="2" charset="-78"/>
              </a:rPr>
            </a:br>
            <a:br>
              <a:rPr lang="en-US" altLang="en-US" dirty="0"/>
            </a:br>
            <a:br>
              <a:rPr lang="en-US" altLang="en-US" dirty="0"/>
            </a:br>
            <a:br>
              <a:rPr lang="en-US" altLang="en-US" dirty="0"/>
            </a:br>
            <a:br>
              <a:rPr lang="en-US" altLang="en-US" dirty="0"/>
            </a:br>
            <a:br>
              <a:rPr lang="en-US" altLang="en-US" dirty="0"/>
            </a:br>
            <a:endParaRPr lang="en-US" altLang="en-US" dirty="0"/>
          </a:p>
          <a:p>
            <a:pPr algn="r" rtl="1"/>
            <a:r>
              <a:rPr lang="fa-IR" altLang="en-US" dirty="0">
                <a:cs typeface="B Nazanin" panose="00000400000000000000" pitchFamily="2" charset="-78"/>
              </a:rPr>
              <a:t>این رابط به این شکل اجرا می‌شود. </a:t>
            </a:r>
            <a:br>
              <a:rPr lang="en-US" altLang="en-US" dirty="0"/>
            </a:br>
            <a:br>
              <a:rPr lang="en-US" altLang="en-US" dirty="0"/>
            </a:br>
            <a:endParaRPr lang="en-US" altLang="en-US" dirty="0"/>
          </a:p>
        </p:txBody>
      </p:sp>
      <p:pic>
        <p:nvPicPr>
          <p:cNvPr id="54275" name="Picture 3">
            <a:extLst>
              <a:ext uri="{FF2B5EF4-FFF2-40B4-BE49-F238E27FC236}">
                <a16:creationId xmlns:a16="http://schemas.microsoft.com/office/drawing/2014/main" id="{925F2420-3B38-4BBF-95DB-0D1FB6F500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1982788"/>
            <a:ext cx="4267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id="{83D93813-F376-44DC-802B-F865A1A10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4083050"/>
            <a:ext cx="3695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58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EA63-45C8-494F-AC50-21BF5AF09BD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9101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203D3746-8758-479C-93A3-DC90B12F640F}"/>
              </a:ext>
            </a:extLst>
          </p:cNvPr>
          <p:cNvSpPr>
            <a:spLocks noGrp="1" noChangeArrowheads="1"/>
          </p:cNvSpPr>
          <p:nvPr>
            <p:ph type="title"/>
          </p:nvPr>
        </p:nvSpPr>
        <p:spPr>
          <a:xfrm>
            <a:off x="457200" y="224522"/>
            <a:ext cx="8229600" cy="576262"/>
          </a:xfrm>
        </p:spPr>
        <p:txBody>
          <a:bodyPr/>
          <a:lstStyle/>
          <a:p>
            <a:pPr eaLnBrk="1" hangingPunct="1"/>
            <a:r>
              <a:rPr lang="en-US" altLang="en-US" dirty="0"/>
              <a:t>Outline</a:t>
            </a:r>
          </a:p>
        </p:txBody>
      </p:sp>
      <p:sp>
        <p:nvSpPr>
          <p:cNvPr id="7170" name="Rectangle 3">
            <a:extLst>
              <a:ext uri="{FF2B5EF4-FFF2-40B4-BE49-F238E27FC236}">
                <a16:creationId xmlns:a16="http://schemas.microsoft.com/office/drawing/2014/main" id="{BE2970C8-8537-47B0-BAC1-E14D29076865}"/>
              </a:ext>
            </a:extLst>
          </p:cNvPr>
          <p:cNvSpPr>
            <a:spLocks noGrp="1" noChangeArrowheads="1"/>
          </p:cNvSpPr>
          <p:nvPr>
            <p:ph type="body" idx="1"/>
          </p:nvPr>
        </p:nvSpPr>
        <p:spPr/>
        <p:txBody>
          <a:bodyPr/>
          <a:lstStyle/>
          <a:p>
            <a:pPr algn="r" rtl="1"/>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برنامه نویسی چند هسته ای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(Multicore Programming) </a:t>
            </a:r>
            <a:endPar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algn="r" rtl="1"/>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مدل های چند رشته ای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(Multithreading Models) </a:t>
            </a:r>
            <a:endPar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algn="r" rtl="1"/>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کتابخانه های ترد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(Thread Libraries) </a:t>
            </a:r>
            <a:endPar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algn="r" rtl="1"/>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رشته بندی ضمنی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(Implicit Threading) </a:t>
            </a:r>
            <a:endPar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algn="r" rtl="1"/>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مسائل مربوط به چند رشته ای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(Threading Issues)</a:t>
            </a:r>
            <a:endPar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algn="r" rtl="1"/>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نمونه های سیستم عامل</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(Operating System Examples)</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altLang="en-US" sz="2400" dirty="0">
              <a:cs typeface="B Nazanin" panose="00000400000000000000" pitchFamily="2" charset="-78"/>
            </a:endParaRPr>
          </a:p>
          <a:p>
            <a:pPr algn="r" rtl="1">
              <a:buFont typeface="Monotype Sorts" pitchFamily="-84" charset="2"/>
              <a:buNone/>
            </a:pPr>
            <a:endParaRPr lang="en-US" altLang="en-US" sz="2400" dirty="0">
              <a:cs typeface="B Nazanin" panose="00000400000000000000" pitchFamily="2"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13BB46A0-1D14-4FC6-A460-C90F6E2D37CA}"/>
              </a:ext>
            </a:extLst>
          </p:cNvPr>
          <p:cNvSpPr>
            <a:spLocks noGrp="1"/>
          </p:cNvSpPr>
          <p:nvPr>
            <p:ph type="title"/>
          </p:nvPr>
        </p:nvSpPr>
        <p:spPr/>
        <p:txBody>
          <a:bodyPr/>
          <a:lstStyle/>
          <a:p>
            <a:r>
              <a:rPr lang="en-US" altLang="en-US"/>
              <a:t>Java Executor Framework</a:t>
            </a:r>
          </a:p>
        </p:txBody>
      </p:sp>
      <p:sp>
        <p:nvSpPr>
          <p:cNvPr id="54274" name="Content Placeholder 2">
            <a:extLst>
              <a:ext uri="{FF2B5EF4-FFF2-40B4-BE49-F238E27FC236}">
                <a16:creationId xmlns:a16="http://schemas.microsoft.com/office/drawing/2014/main" id="{0D32A769-ACA8-4BB5-9FC7-1A36C936DB94}"/>
              </a:ext>
            </a:extLst>
          </p:cNvPr>
          <p:cNvSpPr>
            <a:spLocks noGrp="1"/>
          </p:cNvSpPr>
          <p:nvPr>
            <p:ph idx="1"/>
          </p:nvPr>
        </p:nvSpPr>
        <p:spPr/>
        <p:txBody>
          <a:bodyPr/>
          <a:lstStyle/>
          <a:p>
            <a:r>
              <a:rPr lang="en-US" altLang="en-US" dirty="0"/>
              <a:t>Rather than explicitly creating threads, Java also allows thread creation around the Executor interface:</a:t>
            </a:r>
            <a:br>
              <a:rPr lang="en-US" altLang="en-US" dirty="0"/>
            </a:br>
            <a:br>
              <a:rPr lang="en-US" altLang="en-US" dirty="0"/>
            </a:br>
            <a:br>
              <a:rPr lang="en-US" altLang="en-US" dirty="0"/>
            </a:br>
            <a:br>
              <a:rPr lang="en-US" altLang="en-US" dirty="0"/>
            </a:br>
            <a:br>
              <a:rPr lang="en-US" altLang="en-US" dirty="0"/>
            </a:br>
            <a:br>
              <a:rPr lang="en-US" altLang="en-US" dirty="0"/>
            </a:br>
            <a:endParaRPr lang="en-US" altLang="en-US" dirty="0"/>
          </a:p>
          <a:p>
            <a:r>
              <a:rPr lang="en-US" altLang="en-US" dirty="0"/>
              <a:t>The Executor is used as follows:</a:t>
            </a:r>
            <a:br>
              <a:rPr lang="en-US" altLang="en-US" dirty="0"/>
            </a:br>
            <a:br>
              <a:rPr lang="en-US" altLang="en-US" dirty="0"/>
            </a:br>
            <a:endParaRPr lang="en-US" altLang="en-US" dirty="0"/>
          </a:p>
        </p:txBody>
      </p:sp>
      <p:pic>
        <p:nvPicPr>
          <p:cNvPr id="54275" name="Picture 3">
            <a:extLst>
              <a:ext uri="{FF2B5EF4-FFF2-40B4-BE49-F238E27FC236}">
                <a16:creationId xmlns:a16="http://schemas.microsoft.com/office/drawing/2014/main" id="{925F2420-3B38-4BBF-95DB-0D1FB6F500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1982788"/>
            <a:ext cx="4267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id="{83D93813-F376-44DC-802B-F865A1A104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4083050"/>
            <a:ext cx="36957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9A55039-19E6-4761-9A88-54FE62723DE7}"/>
              </a:ext>
            </a:extLst>
          </p:cNvPr>
          <p:cNvSpPr>
            <a:spLocks noGrp="1"/>
          </p:cNvSpPr>
          <p:nvPr>
            <p:ph type="title"/>
          </p:nvPr>
        </p:nvSpPr>
        <p:spPr/>
        <p:txBody>
          <a:bodyPr/>
          <a:lstStyle/>
          <a:p>
            <a:r>
              <a:rPr lang="en-US" altLang="en-US"/>
              <a:t>Java Executor Framework</a:t>
            </a:r>
          </a:p>
        </p:txBody>
      </p:sp>
      <p:pic>
        <p:nvPicPr>
          <p:cNvPr id="55298" name="Picture 4">
            <a:extLst>
              <a:ext uri="{FF2B5EF4-FFF2-40B4-BE49-F238E27FC236}">
                <a16:creationId xmlns:a16="http://schemas.microsoft.com/office/drawing/2014/main" id="{FA43B0FA-FE5E-400F-8A43-708B3CC29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389063"/>
            <a:ext cx="60198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D3D9F2F0-9A6E-4213-BD42-4A873B70517D}"/>
              </a:ext>
            </a:extLst>
          </p:cNvPr>
          <p:cNvSpPr>
            <a:spLocks noGrp="1"/>
          </p:cNvSpPr>
          <p:nvPr>
            <p:ph type="title"/>
          </p:nvPr>
        </p:nvSpPr>
        <p:spPr/>
        <p:txBody>
          <a:bodyPr/>
          <a:lstStyle/>
          <a:p>
            <a:r>
              <a:rPr lang="en-US" altLang="en-US" dirty="0"/>
              <a:t>Java Executor Framework (Cont.)</a:t>
            </a:r>
          </a:p>
        </p:txBody>
      </p:sp>
      <p:pic>
        <p:nvPicPr>
          <p:cNvPr id="56322" name="Picture 2">
            <a:extLst>
              <a:ext uri="{FF2B5EF4-FFF2-40B4-BE49-F238E27FC236}">
                <a16:creationId xmlns:a16="http://schemas.microsoft.com/office/drawing/2014/main" id="{60CA2FFB-E1A5-46F6-B0CB-5515AE9794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1778000"/>
            <a:ext cx="75819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F9E55120-F5D0-46C2-82BE-CA6606138A0F}"/>
              </a:ext>
            </a:extLst>
          </p:cNvPr>
          <p:cNvSpPr>
            <a:spLocks noGrp="1" noChangeArrowheads="1"/>
          </p:cNvSpPr>
          <p:nvPr>
            <p:ph type="title"/>
          </p:nvPr>
        </p:nvSpPr>
        <p:spPr>
          <a:xfrm>
            <a:off x="457200" y="219499"/>
            <a:ext cx="8229600" cy="576262"/>
          </a:xfrm>
        </p:spPr>
        <p:txBody>
          <a:bodyPr/>
          <a:lstStyle/>
          <a:p>
            <a:pPr eaLnBrk="1" hangingPunct="1"/>
            <a:r>
              <a:rPr lang="en-US" altLang="en-US" dirty="0"/>
              <a:t>Implicit Threading</a:t>
            </a:r>
          </a:p>
        </p:txBody>
      </p:sp>
      <p:sp>
        <p:nvSpPr>
          <p:cNvPr id="57346" name="Rectangle 3">
            <a:extLst>
              <a:ext uri="{FF2B5EF4-FFF2-40B4-BE49-F238E27FC236}">
                <a16:creationId xmlns:a16="http://schemas.microsoft.com/office/drawing/2014/main" id="{FC74C183-73E7-433E-B44B-AE297348A816}"/>
              </a:ext>
            </a:extLst>
          </p:cNvPr>
          <p:cNvSpPr>
            <a:spLocks noGrp="1" noChangeArrowheads="1"/>
          </p:cNvSpPr>
          <p:nvPr>
            <p:ph type="body" idx="1"/>
          </p:nvPr>
        </p:nvSpPr>
        <p:spPr>
          <a:xfrm>
            <a:off x="806449" y="1233488"/>
            <a:ext cx="7684407" cy="4478337"/>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افزایش تعداد تردها، از محبوبیت بیشتری برخوردار می شود، درستی برنامه با تردهای صریح</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(Explicit Threads)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دشوارتر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ایجاد و مدیریت تردها توسط کامپایلرها و کتابخانه های زمان اجرا به جای برنامه نویسان انجام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پنج روش بررسی شده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Thread Pools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استخر ترد</a:t>
            </a:r>
            <a:endPar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Fork-Join</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OpenMP</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Grand Central Dispatch</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Intel Threading Building Blocks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7548F8-7BBB-488A-9C64-FEFB3E119578}"/>
              </a:ext>
            </a:extLst>
          </p:cNvPr>
          <p:cNvSpPr>
            <a:spLocks noGrp="1" noChangeArrowheads="1"/>
          </p:cNvSpPr>
          <p:nvPr>
            <p:ph type="title"/>
          </p:nvPr>
        </p:nvSpPr>
        <p:spPr>
          <a:xfrm>
            <a:off x="457200" y="216130"/>
            <a:ext cx="8229600" cy="576262"/>
          </a:xfrm>
        </p:spPr>
        <p:txBody>
          <a:bodyPr/>
          <a:lstStyle/>
          <a:p>
            <a:pPr eaLnBrk="1" hangingPunct="1"/>
            <a:r>
              <a:rPr lang="en-US" altLang="en-US" dirty="0"/>
              <a:t>Thread Pools</a:t>
            </a:r>
          </a:p>
        </p:txBody>
      </p:sp>
      <p:sp>
        <p:nvSpPr>
          <p:cNvPr id="59394" name="Rectangle 3">
            <a:extLst>
              <a:ext uri="{FF2B5EF4-FFF2-40B4-BE49-F238E27FC236}">
                <a16:creationId xmlns:a16="http://schemas.microsoft.com/office/drawing/2014/main" id="{1DAB4466-FF5C-42A6-98D5-F594A5A1782B}"/>
              </a:ext>
            </a:extLst>
          </p:cNvPr>
          <p:cNvSpPr>
            <a:spLocks noGrp="1" noChangeArrowheads="1"/>
          </p:cNvSpPr>
          <p:nvPr>
            <p:ph type="body" idx="1"/>
          </p:nvPr>
        </p:nvSpPr>
        <p:spPr>
          <a:xfrm>
            <a:off x="869949" y="1081088"/>
            <a:ext cx="7686221" cy="4478337"/>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تعدادی ترد در یک استخر ایجاد کنید که در آنجا منتظر کار هستند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مزایا</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سرویس دهی به یک درخواست با یک ترد موجود معمولاً کمی سریعتر از ایجاد یک ترد جدید است</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برنامه (های) کاربردی اجازه می دهد تا تعداد تردها را به اندازه استخر محدود 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0"/>
              </a:spcAft>
              <a:buFont typeface="Wingdings" panose="05000000000000000000" pitchFamily="2" charset="2"/>
              <a:buChar char=""/>
              <a:tabLst>
                <a:tab pos="13716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جدا کردن وظیفه ای که باید انجام شود از مکانیک ایجاد وظیفه، استراتژی های مختلفی را برای اجرای وظیفه امکان پذیر می 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0"/>
              </a:spcAft>
              <a:buFont typeface="Wingdings" panose="05000000000000000000" pitchFamily="2" charset="2"/>
              <a:buChar char=""/>
              <a:tabLst>
                <a:tab pos="18288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عنوان مثال، وظایف می توانند به صورت دوره ای برای اجرا برنامه ریزی شوند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API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ویندوز از استخرهای ترد پشتیبانی می 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9395" name="Picture 1" descr="Screen Shot 2012-12-04 at 9.17.42 PM.png">
            <a:extLst>
              <a:ext uri="{FF2B5EF4-FFF2-40B4-BE49-F238E27FC236}">
                <a16:creationId xmlns:a16="http://schemas.microsoft.com/office/drawing/2014/main" id="{D64E1B78-20BD-4FED-BCFF-952D9F2161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013" y="5064918"/>
            <a:ext cx="64389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A2B30332-8F67-4C2C-9E06-797B76E5E283}"/>
              </a:ext>
            </a:extLst>
          </p:cNvPr>
          <p:cNvSpPr>
            <a:spLocks noGrp="1"/>
          </p:cNvSpPr>
          <p:nvPr>
            <p:ph type="title"/>
          </p:nvPr>
        </p:nvSpPr>
        <p:spPr/>
        <p:txBody>
          <a:bodyPr/>
          <a:lstStyle/>
          <a:p>
            <a:r>
              <a:rPr lang="en-US" altLang="en-US"/>
              <a:t>Java Thread Pools</a:t>
            </a:r>
          </a:p>
        </p:txBody>
      </p:sp>
      <p:sp>
        <p:nvSpPr>
          <p:cNvPr id="61442" name="Content Placeholder 2">
            <a:extLst>
              <a:ext uri="{FF2B5EF4-FFF2-40B4-BE49-F238E27FC236}">
                <a16:creationId xmlns:a16="http://schemas.microsoft.com/office/drawing/2014/main" id="{0F2BF71E-EE06-4CCF-82F8-A416029CCF08}"/>
              </a:ext>
            </a:extLst>
          </p:cNvPr>
          <p:cNvSpPr>
            <a:spLocks noGrp="1"/>
          </p:cNvSpPr>
          <p:nvPr>
            <p:ph idx="1"/>
          </p:nvPr>
        </p:nvSpPr>
        <p:spPr/>
        <p:txBody>
          <a:bodyPr/>
          <a:lstStyle/>
          <a:p>
            <a:r>
              <a:rPr lang="en-US" altLang="en-US" dirty="0"/>
              <a:t>Three factory methods for creating thread pools in Executors class:</a:t>
            </a:r>
          </a:p>
        </p:txBody>
      </p:sp>
      <p:pic>
        <p:nvPicPr>
          <p:cNvPr id="61443" name="Picture 3">
            <a:extLst>
              <a:ext uri="{FF2B5EF4-FFF2-40B4-BE49-F238E27FC236}">
                <a16:creationId xmlns:a16="http://schemas.microsoft.com/office/drawing/2014/main" id="{1E44F790-96C5-4253-A283-43ACB4803D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636713"/>
            <a:ext cx="6680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37716076-2C27-44DA-8C53-7D021F9C0434}"/>
              </a:ext>
            </a:extLst>
          </p:cNvPr>
          <p:cNvSpPr>
            <a:spLocks noGrp="1"/>
          </p:cNvSpPr>
          <p:nvPr>
            <p:ph type="title"/>
          </p:nvPr>
        </p:nvSpPr>
        <p:spPr/>
        <p:txBody>
          <a:bodyPr/>
          <a:lstStyle/>
          <a:p>
            <a:r>
              <a:rPr lang="en-US" altLang="en-US" dirty="0"/>
              <a:t>Java Thread Pools (Cont.)</a:t>
            </a:r>
          </a:p>
        </p:txBody>
      </p:sp>
      <p:pic>
        <p:nvPicPr>
          <p:cNvPr id="62466" name="Content Placeholder 3">
            <a:extLst>
              <a:ext uri="{FF2B5EF4-FFF2-40B4-BE49-F238E27FC236}">
                <a16:creationId xmlns:a16="http://schemas.microsoft.com/office/drawing/2014/main" id="{D3341B41-7DD8-4DC3-BD1A-010A1A3723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6500" y="1311275"/>
            <a:ext cx="7010400" cy="42545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96B7209D-1875-45AD-B783-C40EB738F2C7}"/>
              </a:ext>
            </a:extLst>
          </p:cNvPr>
          <p:cNvSpPr>
            <a:spLocks noGrp="1"/>
          </p:cNvSpPr>
          <p:nvPr>
            <p:ph type="title"/>
          </p:nvPr>
        </p:nvSpPr>
        <p:spPr/>
        <p:txBody>
          <a:bodyPr/>
          <a:lstStyle/>
          <a:p>
            <a:r>
              <a:rPr lang="en-US" altLang="en-US" dirty="0"/>
              <a:t>Fork-Join Parallelism</a:t>
            </a:r>
          </a:p>
        </p:txBody>
      </p:sp>
      <p:sp>
        <p:nvSpPr>
          <p:cNvPr id="63490" name="Content Placeholder 2">
            <a:extLst>
              <a:ext uri="{FF2B5EF4-FFF2-40B4-BE49-F238E27FC236}">
                <a16:creationId xmlns:a16="http://schemas.microsoft.com/office/drawing/2014/main" id="{BD5D55A5-3CD4-45C3-AEDE-1B3CAE796BA9}"/>
              </a:ext>
            </a:extLst>
          </p:cNvPr>
          <p:cNvSpPr>
            <a:spLocks noGrp="1"/>
          </p:cNvSpPr>
          <p:nvPr>
            <p:ph idx="1"/>
          </p:nvPr>
        </p:nvSpPr>
        <p:spPr/>
        <p:txBody>
          <a:bodyPr/>
          <a:lstStyle/>
          <a:p>
            <a:r>
              <a:rPr lang="en-US" altLang="en-US"/>
              <a:t>Multiple threads (tasks) are </a:t>
            </a:r>
            <a:r>
              <a:rPr lang="en-US" altLang="en-US" b="1"/>
              <a:t>forked</a:t>
            </a:r>
            <a:r>
              <a:rPr lang="en-US" altLang="en-US"/>
              <a:t>, and then </a:t>
            </a:r>
            <a:r>
              <a:rPr lang="en-US" altLang="en-US" b="1"/>
              <a:t>joined</a:t>
            </a:r>
            <a:r>
              <a:rPr lang="en-US" altLang="en-US"/>
              <a:t>.</a:t>
            </a:r>
          </a:p>
        </p:txBody>
      </p:sp>
      <p:pic>
        <p:nvPicPr>
          <p:cNvPr id="63491" name="Picture 1">
            <a:extLst>
              <a:ext uri="{FF2B5EF4-FFF2-40B4-BE49-F238E27FC236}">
                <a16:creationId xmlns:a16="http://schemas.microsoft.com/office/drawing/2014/main" id="{D71E8547-BE08-417E-B714-75D03F5D5A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38" y="2838450"/>
            <a:ext cx="835183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E70855C1-DCE3-42CB-A4C8-7B9584062B23}"/>
              </a:ext>
            </a:extLst>
          </p:cNvPr>
          <p:cNvSpPr>
            <a:spLocks noGrp="1"/>
          </p:cNvSpPr>
          <p:nvPr>
            <p:ph type="title"/>
          </p:nvPr>
        </p:nvSpPr>
        <p:spPr/>
        <p:txBody>
          <a:bodyPr/>
          <a:lstStyle/>
          <a:p>
            <a:r>
              <a:rPr lang="en-US" altLang="en-US"/>
              <a:t>Fork-Join Parallelism</a:t>
            </a:r>
          </a:p>
        </p:txBody>
      </p:sp>
      <p:sp>
        <p:nvSpPr>
          <p:cNvPr id="64514" name="Content Placeholder 2">
            <a:extLst>
              <a:ext uri="{FF2B5EF4-FFF2-40B4-BE49-F238E27FC236}">
                <a16:creationId xmlns:a16="http://schemas.microsoft.com/office/drawing/2014/main" id="{D8025F3E-39A7-4B92-9FF0-6B73CEC417B3}"/>
              </a:ext>
            </a:extLst>
          </p:cNvPr>
          <p:cNvSpPr>
            <a:spLocks noGrp="1"/>
          </p:cNvSpPr>
          <p:nvPr>
            <p:ph idx="1"/>
          </p:nvPr>
        </p:nvSpPr>
        <p:spPr/>
        <p:txBody>
          <a:bodyPr/>
          <a:lstStyle/>
          <a:p>
            <a:r>
              <a:rPr lang="en-US" altLang="en-US"/>
              <a:t>General algorithm for fork-join strategy:</a:t>
            </a:r>
          </a:p>
        </p:txBody>
      </p:sp>
      <p:pic>
        <p:nvPicPr>
          <p:cNvPr id="64515" name="Picture 3">
            <a:extLst>
              <a:ext uri="{FF2B5EF4-FFF2-40B4-BE49-F238E27FC236}">
                <a16:creationId xmlns:a16="http://schemas.microsoft.com/office/drawing/2014/main" id="{18A3EBE2-4330-4DB9-A558-3710736C4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57785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A60B8B1B-D780-4852-8E0D-49911E90BFB3}"/>
              </a:ext>
            </a:extLst>
          </p:cNvPr>
          <p:cNvSpPr>
            <a:spLocks noGrp="1"/>
          </p:cNvSpPr>
          <p:nvPr>
            <p:ph type="title"/>
          </p:nvPr>
        </p:nvSpPr>
        <p:spPr/>
        <p:txBody>
          <a:bodyPr/>
          <a:lstStyle/>
          <a:p>
            <a:r>
              <a:rPr lang="en-US" altLang="en-US"/>
              <a:t>Fork-Join Parallelism</a:t>
            </a:r>
          </a:p>
        </p:txBody>
      </p:sp>
      <p:pic>
        <p:nvPicPr>
          <p:cNvPr id="65538" name="Picture 1">
            <a:extLst>
              <a:ext uri="{FF2B5EF4-FFF2-40B4-BE49-F238E27FC236}">
                <a16:creationId xmlns:a16="http://schemas.microsoft.com/office/drawing/2014/main" id="{B3C03BAD-DAA6-436B-95DB-DD28333BD6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8075" y="1482725"/>
            <a:ext cx="4202113"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F4FAEF8D-141E-4014-81C2-5AD32F559235}"/>
              </a:ext>
            </a:extLst>
          </p:cNvPr>
          <p:cNvSpPr>
            <a:spLocks noGrp="1"/>
          </p:cNvSpPr>
          <p:nvPr>
            <p:ph type="title"/>
          </p:nvPr>
        </p:nvSpPr>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69649437-64F3-4573-8F48-4963AC548C97}"/>
              </a:ext>
            </a:extLst>
          </p:cNvPr>
          <p:cNvSpPr>
            <a:spLocks noGrp="1"/>
          </p:cNvSpPr>
          <p:nvPr>
            <p:ph idx="1"/>
          </p:nvPr>
        </p:nvSpPr>
        <p:spPr>
          <a:xfrm>
            <a:off x="292100" y="1233488"/>
            <a:ext cx="8547100" cy="5390659"/>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اجزای اصلی یک ترد را شناسایی کنید و تردها را با فرایندها مقایسه نمایید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توضیح دهید که طراحی برنامه های چند رشته ای چه مزایا و چالش هایی به همراه دارد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رویکردهای مختلف برای رشته بندی ضمنی از جمله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thread pool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ها، </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fork-join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Grand Central Dispatch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شرح دهید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نحوه نمایش تردها در سیستم عامل های ویندوز و لینوکس را توضیح دهید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 استفاده از</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API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های رشته بندی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Pthreads</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جاوا و ویندوز، نحوه طراحی برنامه های چند رشته ای را شرح دهید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43D13F5A-2734-49DF-BFE4-5DB6E05449A6}"/>
              </a:ext>
            </a:extLst>
          </p:cNvPr>
          <p:cNvSpPr>
            <a:spLocks noGrp="1"/>
          </p:cNvSpPr>
          <p:nvPr>
            <p:ph type="title"/>
          </p:nvPr>
        </p:nvSpPr>
        <p:spPr/>
        <p:txBody>
          <a:bodyPr/>
          <a:lstStyle/>
          <a:p>
            <a:r>
              <a:rPr lang="en-US" altLang="en-US"/>
              <a:t>Fork-Join Parallelism in Java</a:t>
            </a:r>
          </a:p>
        </p:txBody>
      </p:sp>
      <p:pic>
        <p:nvPicPr>
          <p:cNvPr id="66562" name="Picture 2">
            <a:extLst>
              <a:ext uri="{FF2B5EF4-FFF2-40B4-BE49-F238E27FC236}">
                <a16:creationId xmlns:a16="http://schemas.microsoft.com/office/drawing/2014/main" id="{6CF0E748-8FC9-47F3-864F-F2C39472AF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2084388"/>
            <a:ext cx="5537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E7EBC813-24D9-4251-A424-D543DF4ACB82}"/>
              </a:ext>
            </a:extLst>
          </p:cNvPr>
          <p:cNvSpPr>
            <a:spLocks noGrp="1"/>
          </p:cNvSpPr>
          <p:nvPr>
            <p:ph type="title"/>
          </p:nvPr>
        </p:nvSpPr>
        <p:spPr/>
        <p:txBody>
          <a:bodyPr/>
          <a:lstStyle/>
          <a:p>
            <a:r>
              <a:rPr lang="en-US" altLang="en-US" dirty="0"/>
              <a:t>Fork-Join Parallelism in Java</a:t>
            </a:r>
          </a:p>
        </p:txBody>
      </p:sp>
      <p:pic>
        <p:nvPicPr>
          <p:cNvPr id="67586" name="Picture 2">
            <a:extLst>
              <a:ext uri="{FF2B5EF4-FFF2-40B4-BE49-F238E27FC236}">
                <a16:creationId xmlns:a16="http://schemas.microsoft.com/office/drawing/2014/main" id="{208F6E35-E9F8-4881-9CC9-CD085B4BF7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6542" y="906105"/>
            <a:ext cx="4806691" cy="571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6D90200C-7483-4971-837A-517771B6E313}"/>
              </a:ext>
            </a:extLst>
          </p:cNvPr>
          <p:cNvSpPr>
            <a:spLocks noGrp="1"/>
          </p:cNvSpPr>
          <p:nvPr>
            <p:ph type="title"/>
          </p:nvPr>
        </p:nvSpPr>
        <p:spPr/>
        <p:txBody>
          <a:bodyPr/>
          <a:lstStyle/>
          <a:p>
            <a:r>
              <a:rPr lang="en-US" altLang="en-US"/>
              <a:t>Fork-Join Parallelism in Java</a:t>
            </a:r>
          </a:p>
        </p:txBody>
      </p:sp>
      <p:sp>
        <p:nvSpPr>
          <p:cNvPr id="68610" name="Content Placeholder 2">
            <a:extLst>
              <a:ext uri="{FF2B5EF4-FFF2-40B4-BE49-F238E27FC236}">
                <a16:creationId xmlns:a16="http://schemas.microsoft.com/office/drawing/2014/main" id="{4C19F5FD-397F-47D2-8792-EE6E18E2B803}"/>
              </a:ext>
            </a:extLst>
          </p:cNvPr>
          <p:cNvSpPr>
            <a:spLocks noGrp="1"/>
          </p:cNvSpPr>
          <p:nvPr>
            <p:ph idx="1"/>
          </p:nvPr>
        </p:nvSpPr>
        <p:spPr>
          <a:xfrm>
            <a:off x="806450" y="1233488"/>
            <a:ext cx="7712399" cy="1857375"/>
          </a:xfrm>
        </p:spPr>
        <p:txBody>
          <a:bodyPr/>
          <a:lstStyle/>
          <a:p>
            <a:r>
              <a:rPr lang="en-US" altLang="en-US" dirty="0"/>
              <a:t>The </a:t>
            </a:r>
            <a:r>
              <a:rPr lang="en-US" altLang="en-US" b="1" dirty="0" err="1">
                <a:latin typeface="Courier New" panose="02070309020205020404" pitchFamily="49" charset="0"/>
              </a:rPr>
              <a:t>ForkJoinTask</a:t>
            </a:r>
            <a:r>
              <a:rPr lang="en-US" altLang="en-US" dirty="0"/>
              <a:t> is an abstract base class</a:t>
            </a:r>
          </a:p>
          <a:p>
            <a:r>
              <a:rPr lang="en-US" altLang="en-US" b="1" dirty="0" err="1">
                <a:latin typeface="Courier New" panose="02070309020205020404" pitchFamily="49" charset="0"/>
              </a:rPr>
              <a:t>RecursiveTask</a:t>
            </a:r>
            <a:r>
              <a:rPr lang="en-US" altLang="en-US" dirty="0"/>
              <a:t> and </a:t>
            </a:r>
            <a:r>
              <a:rPr lang="en-US" altLang="en-US" b="1" dirty="0" err="1">
                <a:latin typeface="Courier New" panose="02070309020205020404" pitchFamily="49" charset="0"/>
              </a:rPr>
              <a:t>RecursiveAction</a:t>
            </a:r>
            <a:r>
              <a:rPr lang="en-US" altLang="en-US" dirty="0"/>
              <a:t> classes extend </a:t>
            </a:r>
            <a:r>
              <a:rPr lang="en-US" altLang="en-US" b="1" dirty="0" err="1">
                <a:latin typeface="Courier New" panose="02070309020205020404" pitchFamily="49" charset="0"/>
              </a:rPr>
              <a:t>ForkJoinTask</a:t>
            </a:r>
            <a:endParaRPr lang="en-US" altLang="en-US" b="1" dirty="0">
              <a:latin typeface="Courier New" panose="02070309020205020404" pitchFamily="49" charset="0"/>
            </a:endParaRPr>
          </a:p>
          <a:p>
            <a:r>
              <a:rPr lang="en-US" altLang="en-US" b="1" dirty="0" err="1">
                <a:latin typeface="Courier New" panose="02070309020205020404" pitchFamily="49" charset="0"/>
              </a:rPr>
              <a:t>RecursiveTask</a:t>
            </a:r>
            <a:r>
              <a:rPr lang="en-US" altLang="en-US" dirty="0"/>
              <a:t> returns a result (via the return value from the </a:t>
            </a:r>
            <a:r>
              <a:rPr lang="en-US" altLang="en-US" b="1" dirty="0">
                <a:latin typeface="Courier New" panose="02070309020205020404" pitchFamily="49" charset="0"/>
              </a:rPr>
              <a:t>compute() </a:t>
            </a:r>
            <a:r>
              <a:rPr lang="en-US" altLang="en-US" dirty="0"/>
              <a:t>method) </a:t>
            </a:r>
          </a:p>
          <a:p>
            <a:r>
              <a:rPr lang="en-US" altLang="en-US" b="1" dirty="0" err="1">
                <a:latin typeface="Courier New" panose="02070309020205020404" pitchFamily="49" charset="0"/>
              </a:rPr>
              <a:t>RecursiveAction</a:t>
            </a:r>
            <a:r>
              <a:rPr lang="en-US" altLang="en-US" dirty="0"/>
              <a:t> does not return a result</a:t>
            </a:r>
            <a:endParaRPr lang="en-US" altLang="en-US" b="1" dirty="0">
              <a:latin typeface="Courier New" panose="02070309020205020404" pitchFamily="49" charset="0"/>
            </a:endParaRPr>
          </a:p>
          <a:p>
            <a:endParaRPr lang="en-US" altLang="en-US" b="1" dirty="0">
              <a:latin typeface="Courier New" panose="02070309020205020404" pitchFamily="49" charset="0"/>
            </a:endParaRPr>
          </a:p>
        </p:txBody>
      </p:sp>
      <p:pic>
        <p:nvPicPr>
          <p:cNvPr id="68611" name="Picture 1">
            <a:extLst>
              <a:ext uri="{FF2B5EF4-FFF2-40B4-BE49-F238E27FC236}">
                <a16:creationId xmlns:a16="http://schemas.microsoft.com/office/drawing/2014/main" id="{16F28A26-C981-42C8-8117-EA6AF2BD5D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3037" y="3514236"/>
            <a:ext cx="49593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1">
            <a:extLst>
              <a:ext uri="{FF2B5EF4-FFF2-40B4-BE49-F238E27FC236}">
                <a16:creationId xmlns:a16="http://schemas.microsoft.com/office/drawing/2014/main" id="{C3014C15-8D5D-4EBD-B07F-81007A227B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831" y="3879850"/>
            <a:ext cx="3948113"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1" name="Rectangle 2">
            <a:extLst>
              <a:ext uri="{FF2B5EF4-FFF2-40B4-BE49-F238E27FC236}">
                <a16:creationId xmlns:a16="http://schemas.microsoft.com/office/drawing/2014/main" id="{5A4A892A-809A-4516-AB08-9E20E9A5771C}"/>
              </a:ext>
            </a:extLst>
          </p:cNvPr>
          <p:cNvSpPr>
            <a:spLocks noGrp="1" noChangeArrowheads="1"/>
          </p:cNvSpPr>
          <p:nvPr>
            <p:ph type="title"/>
          </p:nvPr>
        </p:nvSpPr>
        <p:spPr>
          <a:xfrm>
            <a:off x="1081088" y="226237"/>
            <a:ext cx="7605712" cy="576262"/>
          </a:xfrm>
        </p:spPr>
        <p:txBody>
          <a:bodyPr/>
          <a:lstStyle/>
          <a:p>
            <a:pPr eaLnBrk="1" hangingPunct="1"/>
            <a:r>
              <a:rPr lang="en-US" altLang="en-US" dirty="0"/>
              <a:t>Thread Cancellation</a:t>
            </a:r>
          </a:p>
        </p:txBody>
      </p:sp>
      <p:sp>
        <p:nvSpPr>
          <p:cNvPr id="87042" name="Rectangle 3">
            <a:extLst>
              <a:ext uri="{FF2B5EF4-FFF2-40B4-BE49-F238E27FC236}">
                <a16:creationId xmlns:a16="http://schemas.microsoft.com/office/drawing/2014/main" id="{E0ACA4C6-47F5-415C-B47D-5700AEF12E9D}"/>
              </a:ext>
            </a:extLst>
          </p:cNvPr>
          <p:cNvSpPr>
            <a:spLocks noGrp="1" noChangeArrowheads="1"/>
          </p:cNvSpPr>
          <p:nvPr>
            <p:ph type="body" idx="1"/>
          </p:nvPr>
        </p:nvSpPr>
        <p:spPr>
          <a:xfrm>
            <a:off x="821094" y="1146175"/>
            <a:ext cx="7672031" cy="4430713"/>
          </a:xfrm>
        </p:spPr>
        <p:txBody>
          <a:bodyPr/>
          <a:lstStyle/>
          <a:p>
            <a:pPr marL="0" marR="0" algn="r" rtl="1">
              <a:lnSpc>
                <a:spcPct val="107000"/>
              </a:lnSpc>
              <a:spcBef>
                <a:spcPts val="0"/>
              </a:spcBef>
              <a:spcAft>
                <a:spcPts val="80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خاتمه دادن به یک رشته قبل از اتمام آن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رشته‌ای که باید لغو شود، رشته هدف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رویکرد کلی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 ناهمزمان رشته هدف را بلافاصله خاتمه می دهد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 به تعویق افتاده به رشته هدف اجازه می دهد تا به صورت دوره ای بررسی کند که آیا باید لغو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fa-IR" sz="2400" dirty="0">
                <a:solidFill>
                  <a:srgbClr val="1F1F1F"/>
                </a:solidFill>
                <a:latin typeface="Arial" panose="020B0604020202020204" pitchFamily="34" charset="0"/>
                <a:ea typeface="Calibri" panose="020F0502020204030204" pitchFamily="34" charset="0"/>
                <a:cs typeface="B Nazanin" panose="00000400000000000000" pitchFamily="2" charset="-78"/>
              </a:rPr>
              <a:t>کد </a:t>
            </a:r>
            <a:r>
              <a:rPr lang="en-US" sz="2400" dirty="0" err="1">
                <a:solidFill>
                  <a:srgbClr val="1F1F1F"/>
                </a:solidFill>
                <a:latin typeface="Arial" panose="020B0604020202020204" pitchFamily="34" charset="0"/>
                <a:ea typeface="Calibri" panose="020F0502020204030204" pitchFamily="34" charset="0"/>
                <a:cs typeface="B Nazanin" panose="00000400000000000000" pitchFamily="2" charset="-78"/>
              </a:rPr>
              <a:t>Pthread</a:t>
            </a:r>
            <a:r>
              <a:rPr lang="fa-IR" sz="2400" dirty="0">
                <a:solidFill>
                  <a:srgbClr val="1F1F1F"/>
                </a:solidFill>
                <a:latin typeface="Arial" panose="020B0604020202020204" pitchFamily="34" charset="0"/>
                <a:ea typeface="Calibri" panose="020F0502020204030204" pitchFamily="34" charset="0"/>
                <a:cs typeface="B Nazanin" panose="00000400000000000000" pitchFamily="2" charset="-78"/>
              </a:rPr>
              <a:t> برای ساختن و لغو یک نخ</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buFont typeface="Monotype Sorts" pitchFamily="-84" charset="2"/>
              <a:buNone/>
            </a:pPr>
            <a:endParaRPr lang="en-US" altLang="en-US" sz="2400" dirty="0"/>
          </a:p>
          <a:p>
            <a:pPr lvl="1"/>
            <a:endParaRPr lang="en-US" alt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46D4A08B-A3B9-409D-9FF5-9A70E4A504FA}"/>
              </a:ext>
            </a:extLst>
          </p:cNvPr>
          <p:cNvSpPr>
            <a:spLocks noGrp="1" noChangeArrowheads="1"/>
          </p:cNvSpPr>
          <p:nvPr>
            <p:ph type="title"/>
          </p:nvPr>
        </p:nvSpPr>
        <p:spPr>
          <a:xfrm>
            <a:off x="1081088" y="222868"/>
            <a:ext cx="7605712" cy="576262"/>
          </a:xfrm>
        </p:spPr>
        <p:txBody>
          <a:bodyPr/>
          <a:lstStyle/>
          <a:p>
            <a:pPr eaLnBrk="1" hangingPunct="1"/>
            <a:r>
              <a:rPr lang="en-US" altLang="en-US" dirty="0"/>
              <a:t>Thread Cancellation (Cont.)</a:t>
            </a:r>
          </a:p>
        </p:txBody>
      </p:sp>
      <p:sp>
        <p:nvSpPr>
          <p:cNvPr id="37891" name="Rectangle 3">
            <a:extLst>
              <a:ext uri="{FF2B5EF4-FFF2-40B4-BE49-F238E27FC236}">
                <a16:creationId xmlns:a16="http://schemas.microsoft.com/office/drawing/2014/main" id="{7D8769D7-C343-444C-A0E2-10A79AC9E5B6}"/>
              </a:ext>
            </a:extLst>
          </p:cNvPr>
          <p:cNvSpPr>
            <a:spLocks noGrp="1" noChangeArrowheads="1"/>
          </p:cNvSpPr>
          <p:nvPr>
            <p:ph type="body" idx="1"/>
          </p:nvPr>
        </p:nvSpPr>
        <p:spPr>
          <a:xfrm>
            <a:off x="839755" y="1057275"/>
            <a:ext cx="7735078" cy="4962525"/>
          </a:xfrm>
        </p:spPr>
        <p:txBody>
          <a:bodyPr/>
          <a:lstStyle/>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فراخوانی لغو رشته، لغو را درخواست می کند، اما لغو واقعی به وضعیت رشته بستگی 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algn="r">
              <a:defRPr/>
            </a:pPr>
            <a:endParaRPr lang="en-US" altLang="en-US" sz="2400" dirty="0">
              <a:cs typeface="ＭＳ Ｐゴシック" charset="-128"/>
            </a:endParaRPr>
          </a:p>
          <a:p>
            <a:pPr marL="0" indent="0" algn="r">
              <a:buFont typeface="Monotype Sorts" pitchFamily="-84" charset="2"/>
              <a:buNone/>
              <a:defRPr/>
            </a:pPr>
            <a:endParaRPr lang="en-US" altLang="en-US" sz="2400" dirty="0">
              <a:cs typeface="ＭＳ Ｐゴシック" charset="-128"/>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لغو برای رشته غیرفعال باشد، لغو تا زمانی که رشته آن را فعال کند معلق باقی می 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نوع پیش فرض به تعویق افتاده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 فقط زمانی رخ می دهد که رشته به نقطه لغو برسد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یعنی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pthread_testcancel</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سپس هندلر پاکسازی فراخوانده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سیستم های لینوکس، لغو رشته از طریق سیگنال ها مدیریت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pic>
        <p:nvPicPr>
          <p:cNvPr id="89091" name="Picture 1">
            <a:extLst>
              <a:ext uri="{FF2B5EF4-FFF2-40B4-BE49-F238E27FC236}">
                <a16:creationId xmlns:a16="http://schemas.microsoft.com/office/drawing/2014/main" id="{45A1D62A-4B0A-490B-8A95-06E0D48B95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7501" y="1762391"/>
            <a:ext cx="5787403" cy="102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0D1FBD27-2B69-44A9-A404-9835E77807CA}"/>
              </a:ext>
            </a:extLst>
          </p:cNvPr>
          <p:cNvSpPr>
            <a:spLocks noGrp="1"/>
          </p:cNvSpPr>
          <p:nvPr>
            <p:ph type="title"/>
          </p:nvPr>
        </p:nvSpPr>
        <p:spPr/>
        <p:txBody>
          <a:bodyPr/>
          <a:lstStyle/>
          <a:p>
            <a:r>
              <a:rPr lang="en-US" altLang="en-US" dirty="0"/>
              <a:t>Thread Cancellation in Java</a:t>
            </a:r>
          </a:p>
        </p:txBody>
      </p:sp>
      <p:sp>
        <p:nvSpPr>
          <p:cNvPr id="91138" name="Content Placeholder 2">
            <a:extLst>
              <a:ext uri="{FF2B5EF4-FFF2-40B4-BE49-F238E27FC236}">
                <a16:creationId xmlns:a16="http://schemas.microsoft.com/office/drawing/2014/main" id="{75BEED4D-A616-43F0-AE72-2D49BC1B7C8C}"/>
              </a:ext>
            </a:extLst>
          </p:cNvPr>
          <p:cNvSpPr>
            <a:spLocks noGrp="1"/>
          </p:cNvSpPr>
          <p:nvPr>
            <p:ph idx="1"/>
          </p:nvPr>
        </p:nvSpPr>
        <p:spPr/>
        <p:txBody>
          <a:bodyPr/>
          <a:lstStyle/>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 به تعویق افتاده از روش</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interrupt()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می کند که وضعیت وقفه یک رشته را تنظیم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endParaRPr lang="fa-IR" sz="2400" dirty="0">
              <a:solidFill>
                <a:srgbClr val="1F1F1F"/>
              </a:solidFill>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endParaRPr lang="fa-IR" sz="2400" dirty="0">
              <a:solidFill>
                <a:srgbClr val="1F1F1F"/>
              </a:solidFill>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endParaRPr lang="en-US" sz="2400" dirty="0">
              <a:effectLst/>
              <a:latin typeface="Times New Roman" panose="02020603050405020304" pitchFamily="18" charset="0"/>
              <a:ea typeface="Times New Roman" panose="02020603050405020304" pitchFamily="18" charset="0"/>
            </a:endParaRPr>
          </a:p>
          <a:p>
            <a:pPr marL="342900" marR="0" lvl="0" indent="-342900" algn="l"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سپس یک رشته می تواند بررسی کند که آیا قطع شده است یا خیر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pic>
        <p:nvPicPr>
          <p:cNvPr id="91139" name="Picture 3">
            <a:extLst>
              <a:ext uri="{FF2B5EF4-FFF2-40B4-BE49-F238E27FC236}">
                <a16:creationId xmlns:a16="http://schemas.microsoft.com/office/drawing/2014/main" id="{A5B25D66-7EE8-4C02-9916-79984531C3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288" y="2313537"/>
            <a:ext cx="5715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a:extLst>
              <a:ext uri="{FF2B5EF4-FFF2-40B4-BE49-F238E27FC236}">
                <a16:creationId xmlns:a16="http://schemas.microsoft.com/office/drawing/2014/main" id="{B3E1EED7-AF5C-4949-B412-6DA9E93629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5196986"/>
            <a:ext cx="566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2580DFDB-6ABD-4948-952F-076F0CA2C577}"/>
              </a:ext>
            </a:extLst>
          </p:cNvPr>
          <p:cNvSpPr>
            <a:spLocks noGrp="1" noChangeArrowheads="1"/>
          </p:cNvSpPr>
          <p:nvPr>
            <p:ph type="title"/>
          </p:nvPr>
        </p:nvSpPr>
        <p:spPr>
          <a:xfrm>
            <a:off x="457200" y="213537"/>
            <a:ext cx="8229600" cy="576262"/>
          </a:xfrm>
        </p:spPr>
        <p:txBody>
          <a:bodyPr/>
          <a:lstStyle/>
          <a:p>
            <a:pPr eaLnBrk="1" hangingPunct="1"/>
            <a:r>
              <a:rPr lang="en-US" altLang="en-US" dirty="0"/>
              <a:t>Thread-Local Storage</a:t>
            </a:r>
          </a:p>
        </p:txBody>
      </p:sp>
      <p:sp>
        <p:nvSpPr>
          <p:cNvPr id="92162" name="Rectangle 3">
            <a:extLst>
              <a:ext uri="{FF2B5EF4-FFF2-40B4-BE49-F238E27FC236}">
                <a16:creationId xmlns:a16="http://schemas.microsoft.com/office/drawing/2014/main" id="{1C7EAF96-DD82-4FEA-A725-EF91F94C0DC7}"/>
              </a:ext>
            </a:extLst>
          </p:cNvPr>
          <p:cNvSpPr>
            <a:spLocks noGrp="1" noChangeArrowheads="1"/>
          </p:cNvSpPr>
          <p:nvPr>
            <p:ph type="body" idx="1"/>
          </p:nvPr>
        </p:nvSpPr>
        <p:spPr>
          <a:xfrm>
            <a:off x="806449" y="1233488"/>
            <a:ext cx="7768383" cy="4478337"/>
          </a:xfrm>
        </p:spPr>
        <p:txBody>
          <a:bodyPr/>
          <a:lstStyle/>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ذخیره سازی محلی رشته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(TLS)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هر رشته اجازه می دهد تا یک کپی از داده های خود داشته باشد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زمانی مفید است که روی فرآیند ایجاد رشته کنترلی نداشته باشید (یعنی زمانی که از استخر رشته استفاده می کنید)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با متغیرهای محلی متفاوت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متغیرهای محلی فقط در طول فراخوانی یک تابع خاص قابل مشاهده هستند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TLS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سراسر فراخوانی توابع قابل مشاهده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مشابه داده های استاتیک</a:t>
            </a:r>
            <a:endParaRPr lang="en-US" sz="24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TLS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هر رشته منحصر به فرد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65E82D8D-F606-4BB6-910E-3E1D7A764C24}"/>
              </a:ext>
            </a:extLst>
          </p:cNvPr>
          <p:cNvSpPr>
            <a:spLocks noGrp="1" noChangeArrowheads="1"/>
          </p:cNvSpPr>
          <p:nvPr>
            <p:ph type="title"/>
          </p:nvPr>
        </p:nvSpPr>
        <p:spPr>
          <a:xfrm>
            <a:off x="1160463" y="228830"/>
            <a:ext cx="7526337" cy="576262"/>
          </a:xfrm>
        </p:spPr>
        <p:txBody>
          <a:bodyPr/>
          <a:lstStyle/>
          <a:p>
            <a:pPr eaLnBrk="1" hangingPunct="1"/>
            <a:r>
              <a:rPr lang="en-US" altLang="en-US" dirty="0"/>
              <a:t>Scheduler Activations</a:t>
            </a:r>
          </a:p>
        </p:txBody>
      </p:sp>
      <p:sp>
        <p:nvSpPr>
          <p:cNvPr id="94210" name="Rectangle 3">
            <a:extLst>
              <a:ext uri="{FF2B5EF4-FFF2-40B4-BE49-F238E27FC236}">
                <a16:creationId xmlns:a16="http://schemas.microsoft.com/office/drawing/2014/main" id="{A8495397-A30B-4D32-9963-DA7E646999AA}"/>
              </a:ext>
            </a:extLst>
          </p:cNvPr>
          <p:cNvSpPr>
            <a:spLocks noGrp="1" noChangeArrowheads="1"/>
          </p:cNvSpPr>
          <p:nvPr>
            <p:ph type="body" idx="1"/>
          </p:nvPr>
        </p:nvSpPr>
        <p:spPr>
          <a:xfrm>
            <a:off x="2711520" y="1163362"/>
            <a:ext cx="6121400" cy="4964112"/>
          </a:xfrm>
        </p:spPr>
        <p:txBody>
          <a:bodyPr/>
          <a:lstStyle/>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دو مدل</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M:M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دو سطحی برای حفظ تعداد مناسب رشته های هسته اختصاص داده شده به برنامه نیاز به ارتباط دارند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طور معمول از یک ساختار داده واسطه بین کاربر و رشته های هسته استفاده کنید - فرآیند سبک وزن</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(LWP).</a:t>
            </a:r>
            <a:endParaRPr lang="en-US" sz="2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نظر می رسد یک پردازنده مجازی باشد که فرآیند می تواند رشته کاربر را برای اجرا برنامه ریزی کند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LWP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رشته هسته متصل است</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LWP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ایجاد؟</a:t>
            </a:r>
            <a:endParaRPr lang="en-US" sz="2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فعال سازی های زمانبندی</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upcall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ها را ارائه می دهند - یک مکانیزم ارتباط از هسته به هندلر</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upcall </a:t>
            </a: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کتابخانه رشته</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این ارتباط به برنامه اجازه می دهد تا تعداد رشته های هسته صحیح را حفظ کند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Times New Roman" panose="02020603050405020304" pitchFamily="18" charset="0"/>
              <a:ea typeface="Times New Roman" panose="02020603050405020304" pitchFamily="18" charset="0"/>
            </a:endParaRPr>
          </a:p>
        </p:txBody>
      </p:sp>
      <p:pic>
        <p:nvPicPr>
          <p:cNvPr id="94211" name="Picture 1">
            <a:extLst>
              <a:ext uri="{FF2B5EF4-FFF2-40B4-BE49-F238E27FC236}">
                <a16:creationId xmlns:a16="http://schemas.microsoft.com/office/drawing/2014/main" id="{7DC26CCE-1C29-4F40-8E4C-6E7777036F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372" y="2049475"/>
            <a:ext cx="23526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1BE107B7-66B8-4C35-8B17-BBEE9D169FDE}"/>
              </a:ext>
            </a:extLst>
          </p:cNvPr>
          <p:cNvSpPr>
            <a:spLocks noGrp="1" noChangeArrowheads="1"/>
          </p:cNvSpPr>
          <p:nvPr>
            <p:ph type="title" idx="4294967295"/>
          </p:nvPr>
        </p:nvSpPr>
        <p:spPr>
          <a:xfrm>
            <a:off x="1025525" y="228830"/>
            <a:ext cx="7673975" cy="576262"/>
          </a:xfrm>
        </p:spPr>
        <p:txBody>
          <a:bodyPr/>
          <a:lstStyle/>
          <a:p>
            <a:pPr eaLnBrk="1" hangingPunct="1"/>
            <a:r>
              <a:rPr lang="en-US" altLang="en-US" dirty="0"/>
              <a:t>Operating System Examples</a:t>
            </a:r>
          </a:p>
        </p:txBody>
      </p:sp>
      <p:sp>
        <p:nvSpPr>
          <p:cNvPr id="96258" name="Rectangle 3">
            <a:extLst>
              <a:ext uri="{FF2B5EF4-FFF2-40B4-BE49-F238E27FC236}">
                <a16:creationId xmlns:a16="http://schemas.microsoft.com/office/drawing/2014/main" id="{62E93B1B-E3ED-4356-9357-11040365D033}"/>
              </a:ext>
            </a:extLst>
          </p:cNvPr>
          <p:cNvSpPr>
            <a:spLocks noGrp="1" noChangeArrowheads="1"/>
          </p:cNvSpPr>
          <p:nvPr>
            <p:ph type="body" idx="4294967295"/>
          </p:nvPr>
        </p:nvSpPr>
        <p:spPr>
          <a:xfrm>
            <a:off x="806450" y="1233488"/>
            <a:ext cx="7469188" cy="4492625"/>
          </a:xfrm>
        </p:spPr>
        <p:txBody>
          <a:bodyPr/>
          <a:lstStyle/>
          <a:p>
            <a:r>
              <a:rPr lang="en-US" altLang="en-US" dirty="0"/>
              <a:t>Windows Threads</a:t>
            </a:r>
          </a:p>
          <a:p>
            <a:r>
              <a:rPr lang="en-US" altLang="en-US" dirty="0"/>
              <a:t>Linux Threads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119AA1B0-0B6B-4557-94CD-C696EC502A49}"/>
              </a:ext>
            </a:extLst>
          </p:cNvPr>
          <p:cNvSpPr>
            <a:spLocks noGrp="1" noChangeArrowheads="1"/>
          </p:cNvSpPr>
          <p:nvPr>
            <p:ph type="title"/>
          </p:nvPr>
        </p:nvSpPr>
        <p:spPr>
          <a:xfrm>
            <a:off x="457200" y="230641"/>
            <a:ext cx="8229600" cy="576262"/>
          </a:xfrm>
        </p:spPr>
        <p:txBody>
          <a:bodyPr/>
          <a:lstStyle/>
          <a:p>
            <a:pPr eaLnBrk="1" hangingPunct="1"/>
            <a:r>
              <a:rPr lang="en-US" altLang="en-US" dirty="0"/>
              <a:t>Windows Threads</a:t>
            </a:r>
          </a:p>
        </p:txBody>
      </p:sp>
      <p:sp>
        <p:nvSpPr>
          <p:cNvPr id="98306" name="Rectangle 3">
            <a:extLst>
              <a:ext uri="{FF2B5EF4-FFF2-40B4-BE49-F238E27FC236}">
                <a16:creationId xmlns:a16="http://schemas.microsoft.com/office/drawing/2014/main" id="{9A0C3CF5-1789-4524-A426-288D68408004}"/>
              </a:ext>
            </a:extLst>
          </p:cNvPr>
          <p:cNvSpPr>
            <a:spLocks noGrp="1" noChangeArrowheads="1"/>
          </p:cNvSpPr>
          <p:nvPr>
            <p:ph type="body" idx="1"/>
          </p:nvPr>
        </p:nvSpPr>
        <p:spPr>
          <a:xfrm>
            <a:off x="821095" y="1130300"/>
            <a:ext cx="7763068" cy="5141913"/>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ویندوز</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 API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اصلی برای برنامه های کاربردی ویندوز</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نقشه یک به یک، در سطح هسته را اجرا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رشته حاوی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یک شناسه رشته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مجموعه رجیستر نشان دهنده وضعیت پردازنده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پشته های جداگانه کاربر و هسته برای زمانی که رشته در حالت کاربر یا حالت هسته اجرا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ناحیه ذخیره سازی داده خصوصی که توسط کتابخانه های زمان اجرا و کتابخانه های پیوند پویا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(DLL)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lvl="1"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مجموعه رجیسترها، پشته‌ها و ناحیه ذخیره‌سازی خصوصی به </a:t>
            </a:r>
            <a:r>
              <a:rPr lang="ar-SA" sz="2400" dirty="0">
                <a:solidFill>
                  <a:srgbClr val="1F1F1F"/>
                </a:solidFill>
                <a:latin typeface="Arial" panose="020B0604020202020204" pitchFamily="34" charset="0"/>
                <a:cs typeface="B Nazanin" panose="00000400000000000000" pitchFamily="2" charset="-78"/>
              </a:rPr>
              <a:t>عنوان </a:t>
            </a:r>
            <a:r>
              <a:rPr lang="en-US" sz="2400" dirty="0" err="1">
                <a:solidFill>
                  <a:srgbClr val="1F1F1F"/>
                </a:solidFill>
                <a:latin typeface="Arial" panose="020B0604020202020204" pitchFamily="34" charset="0"/>
                <a:cs typeface="B Nazanin" panose="00000400000000000000" pitchFamily="2" charset="-78"/>
              </a:rPr>
              <a:t>محتوا</a:t>
            </a:r>
            <a:r>
              <a:rPr lang="en-US" sz="2400" dirty="0">
                <a:solidFill>
                  <a:srgbClr val="1F1F1F"/>
                </a:solidFill>
                <a:latin typeface="Arial" panose="020B0604020202020204" pitchFamily="34" charset="0"/>
                <a:cs typeface="B Nazanin" panose="00000400000000000000" pitchFamily="2" charset="-78"/>
              </a:rPr>
              <a:t> )</a:t>
            </a:r>
            <a:r>
              <a:rPr lang="ar-SA" sz="2400" dirty="0">
                <a:solidFill>
                  <a:srgbClr val="1F1F1F"/>
                </a:solidFill>
                <a:latin typeface="Arial" panose="020B0604020202020204" pitchFamily="34" charset="0"/>
                <a:cs typeface="B Nazanin" panose="00000400000000000000" pitchFamily="2" charset="-78"/>
              </a:rPr>
              <a:t>کانتکست</a:t>
            </a:r>
            <a:r>
              <a:rPr lang="en-US" sz="2400" dirty="0">
                <a:solidFill>
                  <a:srgbClr val="1F1F1F"/>
                </a:solidFill>
                <a:latin typeface="Arial" panose="020B0604020202020204" pitchFamily="34" charset="0"/>
                <a:cs typeface="B Nazanin" panose="00000400000000000000" pitchFamily="2" charset="-78"/>
              </a:rPr>
              <a:t>(</a:t>
            </a:r>
            <a:r>
              <a:rPr lang="fa-IR" sz="2400" dirty="0">
                <a:solidFill>
                  <a:srgbClr val="1F1F1F"/>
                </a:solidFill>
                <a:latin typeface="Arial" panose="020B0604020202020204" pitchFamily="34" charset="0"/>
                <a:cs typeface="B Nazanin" panose="00000400000000000000" pitchFamily="2" charset="-78"/>
              </a:rPr>
              <a:t> </a:t>
            </a:r>
            <a:r>
              <a:rPr lang="ar-SA" sz="2400" dirty="0">
                <a:solidFill>
                  <a:srgbClr val="1F1F1F"/>
                </a:solidFill>
                <a:latin typeface="Arial" panose="020B0604020202020204" pitchFamily="34" charset="0"/>
                <a:cs typeface="B Nazanin" panose="00000400000000000000" pitchFamily="2" charset="-78"/>
              </a:rPr>
              <a:t>رشته شناخته می‌شوند</a:t>
            </a:r>
            <a:r>
              <a:rPr lang="en-US" sz="2400" dirty="0">
                <a:solidFill>
                  <a:srgbClr val="1F1F1F"/>
                </a:solidFill>
                <a:latin typeface="Arial" panose="020B0604020202020204" pitchFamily="34" charset="0"/>
                <a:cs typeface="B Nazanin" panose="00000400000000000000" pitchFamily="2" charset="-78"/>
              </a:rPr>
              <a:t>.</a:t>
            </a: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71774012-3807-4498-B991-8D9050F65A48}"/>
              </a:ext>
            </a:extLst>
          </p:cNvPr>
          <p:cNvSpPr>
            <a:spLocks noGrp="1"/>
          </p:cNvSpPr>
          <p:nvPr>
            <p:ph type="title"/>
          </p:nvPr>
        </p:nvSpPr>
        <p:spPr>
          <a:xfrm>
            <a:off x="457200" y="222868"/>
            <a:ext cx="8229600" cy="576262"/>
          </a:xfrm>
        </p:spPr>
        <p:txBody>
          <a:bodyPr/>
          <a:lstStyle/>
          <a:p>
            <a:r>
              <a:rPr lang="en-US" altLang="en-US" dirty="0"/>
              <a:t>Motivation</a:t>
            </a:r>
          </a:p>
        </p:txBody>
      </p:sp>
      <p:sp>
        <p:nvSpPr>
          <p:cNvPr id="11266" name="Content Placeholder 2">
            <a:extLst>
              <a:ext uri="{FF2B5EF4-FFF2-40B4-BE49-F238E27FC236}">
                <a16:creationId xmlns:a16="http://schemas.microsoft.com/office/drawing/2014/main" id="{284F1CF5-435D-4BB1-9339-BE39F15E24AA}"/>
              </a:ext>
            </a:extLst>
          </p:cNvPr>
          <p:cNvSpPr>
            <a:spLocks noGrp="1"/>
          </p:cNvSpPr>
          <p:nvPr>
            <p:ph idx="1"/>
          </p:nvPr>
        </p:nvSpPr>
        <p:spPr>
          <a:xfrm>
            <a:off x="806450" y="1075268"/>
            <a:ext cx="7499350" cy="5782732"/>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اکثر برنامه های کاربردی مدرن چند رشته ای هستند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 درون یک برنامه اجرا می شوند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وظایف متعدد یک برنامه را می توان با تردهای جداگانه اجرا کرد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 روز رسانی رابط کاربری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دریافت داده 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بررسی املای متن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پاسخ به درخواست شبکه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 فرایند یک کار سنگین است، در حالی که ایجاد ترد سبک وزن 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استفاده از تردها می تواند باعث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ساده سازی کد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 افزایش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کارایی</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برنامه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هسته های سیستم عامل به طور کلی چند رشته ای هستند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706217A8-F3F8-485D-B043-6CC2F9CD5B47}"/>
              </a:ext>
            </a:extLst>
          </p:cNvPr>
          <p:cNvSpPr>
            <a:spLocks noGrp="1" noChangeArrowheads="1"/>
          </p:cNvSpPr>
          <p:nvPr>
            <p:ph type="title"/>
          </p:nvPr>
        </p:nvSpPr>
        <p:spPr>
          <a:xfrm>
            <a:off x="457200" y="230647"/>
            <a:ext cx="8229600" cy="576262"/>
          </a:xfrm>
        </p:spPr>
        <p:txBody>
          <a:bodyPr/>
          <a:lstStyle/>
          <a:p>
            <a:pPr eaLnBrk="1" hangingPunct="1"/>
            <a:r>
              <a:rPr lang="en-US" altLang="en-US" dirty="0"/>
              <a:t>Windows Threads (Cont.)</a:t>
            </a:r>
          </a:p>
        </p:txBody>
      </p:sp>
      <p:sp>
        <p:nvSpPr>
          <p:cNvPr id="100354" name="Rectangle 3">
            <a:extLst>
              <a:ext uri="{FF2B5EF4-FFF2-40B4-BE49-F238E27FC236}">
                <a16:creationId xmlns:a16="http://schemas.microsoft.com/office/drawing/2014/main" id="{80C93C6D-5B8E-43FC-AA4D-622881817ABB}"/>
              </a:ext>
            </a:extLst>
          </p:cNvPr>
          <p:cNvSpPr>
            <a:spLocks noGrp="1" noChangeArrowheads="1"/>
          </p:cNvSpPr>
          <p:nvPr>
            <p:ph type="body" idx="1"/>
          </p:nvPr>
        </p:nvSpPr>
        <p:spPr>
          <a:xfrm>
            <a:off x="827088" y="1206500"/>
            <a:ext cx="7701092" cy="5141913"/>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ساختارهای داده اصلی یک رشته شامل موارد زیر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ETHREAD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بلاک رشته اجرایی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شامل اشاره‌گر به فرآیندی که رشته به آن تعلق دارد و همچنین اشاره‌گر به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KTHREAD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فضای هسته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KTHREAD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بلاک رشته هسته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اطلاعات زمان‌بندی و همگام‌سازی، پشته حالت هسته، اشاره‌گر به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TEB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در فضای هسته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TEB (</a:t>
            </a: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بلاک محیط رشته</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شناسه رشته، پشته حالت کاربر، ذخیره‌سازی محلی رشته در فضای کاربر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58ED7928-B775-4E93-B427-ECD5DC52C874}"/>
              </a:ext>
            </a:extLst>
          </p:cNvPr>
          <p:cNvSpPr>
            <a:spLocks noGrp="1"/>
          </p:cNvSpPr>
          <p:nvPr>
            <p:ph type="title" idx="4294967295"/>
          </p:nvPr>
        </p:nvSpPr>
        <p:spPr>
          <a:xfrm>
            <a:off x="1151874" y="228830"/>
            <a:ext cx="7693025" cy="576262"/>
          </a:xfrm>
        </p:spPr>
        <p:txBody>
          <a:bodyPr/>
          <a:lstStyle/>
          <a:p>
            <a:pPr eaLnBrk="1" hangingPunct="1"/>
            <a:r>
              <a:rPr lang="en-US" altLang="en-US" dirty="0"/>
              <a:t>Windows Threads Data Structures</a:t>
            </a:r>
          </a:p>
        </p:txBody>
      </p:sp>
      <p:pic>
        <p:nvPicPr>
          <p:cNvPr id="102402" name="Picture 1">
            <a:extLst>
              <a:ext uri="{FF2B5EF4-FFF2-40B4-BE49-F238E27FC236}">
                <a16:creationId xmlns:a16="http://schemas.microsoft.com/office/drawing/2014/main" id="{484A094D-1D6D-4AEC-B6E2-DD851672B4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8100" y="1498600"/>
            <a:ext cx="430688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A83B2EB4-BA9F-4468-9748-66079CAC4F8E}"/>
              </a:ext>
            </a:extLst>
          </p:cNvPr>
          <p:cNvSpPr>
            <a:spLocks noGrp="1" noChangeArrowheads="1"/>
          </p:cNvSpPr>
          <p:nvPr>
            <p:ph type="title"/>
          </p:nvPr>
        </p:nvSpPr>
        <p:spPr>
          <a:xfrm>
            <a:off x="457200" y="225461"/>
            <a:ext cx="8229600" cy="576262"/>
          </a:xfrm>
        </p:spPr>
        <p:txBody>
          <a:bodyPr/>
          <a:lstStyle/>
          <a:p>
            <a:pPr eaLnBrk="1" hangingPunct="1"/>
            <a:r>
              <a:rPr lang="en-US" altLang="en-US" dirty="0"/>
              <a:t>Linux Threads</a:t>
            </a:r>
          </a:p>
        </p:txBody>
      </p:sp>
      <p:sp>
        <p:nvSpPr>
          <p:cNvPr id="44035" name="Rectangle 3">
            <a:extLst>
              <a:ext uri="{FF2B5EF4-FFF2-40B4-BE49-F238E27FC236}">
                <a16:creationId xmlns:a16="http://schemas.microsoft.com/office/drawing/2014/main" id="{89CC8EC9-347D-4989-9EE5-6AE0B546CD3A}"/>
              </a:ext>
            </a:extLst>
          </p:cNvPr>
          <p:cNvSpPr>
            <a:spLocks noGrp="1" noChangeArrowheads="1"/>
          </p:cNvSpPr>
          <p:nvPr>
            <p:ph type="body" idx="1"/>
          </p:nvPr>
        </p:nvSpPr>
        <p:spPr>
          <a:xfrm>
            <a:off x="877888" y="1092200"/>
            <a:ext cx="7594308" cy="4495800"/>
          </a:xfrm>
        </p:spPr>
        <p:txBody>
          <a:bodyPr/>
          <a:lstStyle/>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لینوکس به جای رشته از واژه </a:t>
            </a:r>
            <a:r>
              <a:rPr kumimoji="0" lang="ar-SA" altLang="en-US" sz="28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وظیفه</a:t>
            </a:r>
            <a:r>
              <a:rPr kumimoji="0" lang="ar-SA" altLang="en-US" sz="28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استفاده می‌کند</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0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ایجاد رشته از طریق فراخوان سیستمی </a:t>
            </a:r>
            <a:r>
              <a:rPr kumimoji="0" lang="en-US" altLang="en-US" sz="1400" b="0" i="0" u="none" strike="noStrike" cap="none" normalizeH="0" baseline="0" dirty="0">
                <a:ln>
                  <a:noFill/>
                </a:ln>
                <a:solidFill>
                  <a:srgbClr val="1F1F1F"/>
                </a:solidFill>
                <a:effectLst/>
                <a:latin typeface="Arial Unicode MS"/>
                <a:ea typeface="Times New Roman" panose="02020603050405020304" pitchFamily="18" charset="0"/>
                <a:cs typeface="B Nazanin" panose="00000400000000000000" pitchFamily="2" charset="-78"/>
              </a:rPr>
              <a:t>clone()</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انجام می‌شود</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0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en-US" altLang="en-US" sz="1400" b="0" i="0" u="none" strike="noStrike" cap="none" normalizeH="0" baseline="0" dirty="0">
                <a:ln>
                  <a:noFill/>
                </a:ln>
                <a:solidFill>
                  <a:srgbClr val="1F1F1F"/>
                </a:solidFill>
                <a:effectLst/>
                <a:latin typeface="Arial Unicode MS"/>
                <a:ea typeface="Times New Roman" panose="02020603050405020304" pitchFamily="18" charset="0"/>
                <a:cs typeface="B Nazanin" panose="00000400000000000000" pitchFamily="2" charset="-78"/>
              </a:rPr>
              <a:t>clone()</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یک وظیفه فرزند اجازه می‌دهد تا فضای آدرس وظیفه والد (فرآیند) را به اشتراک بگذارد</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2000" b="0" i="0" u="none" strike="noStrike" cap="none" normalizeH="0" baseline="0" dirty="0">
              <a:ln>
                <a:noFill/>
              </a:ln>
              <a:solidFill>
                <a:schemeClr val="tx1"/>
              </a:solidFill>
              <a:effectLst/>
              <a:ea typeface="Times New Roman" panose="02020603050405020304" pitchFamily="18"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پرچم‌ها رفتار را کنترل می‌کنند</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457200" lvl="1" indent="0">
              <a:buNone/>
              <a:defRPr/>
            </a:pPr>
            <a:endParaRPr lang="en-US" altLang="en-US" sz="2800" dirty="0"/>
          </a:p>
          <a:p>
            <a:pPr marL="457200" lvl="1" indent="0">
              <a:buFont typeface="Monotype Sorts" pitchFamily="-84" charset="2"/>
              <a:buNone/>
              <a:defRPr/>
            </a:pPr>
            <a:endParaRPr lang="en-US" altLang="en-US" sz="2800" dirty="0"/>
          </a:p>
          <a:p>
            <a:pPr>
              <a:buFont typeface="Monotype Sorts" pitchFamily="-84" charset="2"/>
              <a:buNone/>
              <a:defRPr/>
            </a:pPr>
            <a:endParaRPr lang="en-US" altLang="en-US" sz="2800" dirty="0">
              <a:latin typeface="Courier New" pitchFamily="49" charset="0"/>
              <a:cs typeface="Courier New" pitchFamily="49" charset="0"/>
            </a:endParaRPr>
          </a:p>
          <a:p>
            <a:pPr marL="0" marR="0" lvl="0" indent="0" algn="r" defTabSz="914400" rtl="1" eaLnBrk="0" fontAlgn="base" latinLnBrk="0" hangingPunct="0">
              <a:lnSpc>
                <a:spcPct val="100000"/>
              </a:lnSpc>
              <a:spcBef>
                <a:spcPct val="0"/>
              </a:spcBef>
              <a:spcAft>
                <a:spcPct val="0"/>
              </a:spcAft>
              <a:buClrTx/>
              <a:buSzTx/>
              <a:buFontTx/>
              <a:buChar char="•"/>
              <a:tabLst>
                <a:tab pos="457200" algn="l"/>
              </a:tabLst>
            </a:pP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ساختار </a:t>
            </a:r>
            <a:r>
              <a:rPr kumimoji="0" lang="en-US" altLang="en-US" sz="1400" b="0" i="0" u="none" strike="noStrike" cap="none" normalizeH="0" baseline="0" dirty="0" err="1">
                <a:ln>
                  <a:noFill/>
                </a:ln>
                <a:solidFill>
                  <a:srgbClr val="1F1F1F"/>
                </a:solidFill>
                <a:effectLst/>
                <a:latin typeface="Arial Unicode MS"/>
                <a:ea typeface="Times New Roman" panose="02020603050405020304" pitchFamily="18" charset="0"/>
                <a:cs typeface="B Nazanin" panose="00000400000000000000" pitchFamily="2" charset="-78"/>
              </a:rPr>
              <a:t>task_struct</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 </a:t>
            </a: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ساختارهای داده فرآیند (مشترک یا منحصر به فرد) اشاره می‌کند</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defRPr/>
            </a:pPr>
            <a:endParaRPr lang="en-US" altLang="en-US" sz="2800" dirty="0">
              <a:cs typeface="ＭＳ Ｐゴシック" charset="-128"/>
            </a:endParaRPr>
          </a:p>
        </p:txBody>
      </p:sp>
      <p:pic>
        <p:nvPicPr>
          <p:cNvPr id="104451" name="Picture 1">
            <a:extLst>
              <a:ext uri="{FF2B5EF4-FFF2-40B4-BE49-F238E27FC236}">
                <a16:creationId xmlns:a16="http://schemas.microsoft.com/office/drawing/2014/main" id="{4A30D8FF-ECBB-4EF4-9DE7-A53BC09DF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25" y="3340100"/>
            <a:ext cx="3954463"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1A4E1028-A5C4-45A4-B6C0-DFAAAFA6FD84}"/>
              </a:ext>
            </a:extLst>
          </p:cNvPr>
          <p:cNvSpPr>
            <a:spLocks noGrp="1" noChangeArrowheads="1"/>
          </p:cNvSpPr>
          <p:nvPr>
            <p:ph type="ctrTitle"/>
          </p:nvPr>
        </p:nvSpPr>
        <p:spPr>
          <a:xfrm>
            <a:off x="685800" y="795338"/>
            <a:ext cx="7772400" cy="2127250"/>
          </a:xfrm>
        </p:spPr>
        <p:txBody>
          <a:bodyPr/>
          <a:lstStyle/>
          <a:p>
            <a:pPr eaLnBrk="1" hangingPunct="1"/>
            <a:r>
              <a:rPr lang="fa-IR" altLang="en-US" dirty="0">
                <a:cs typeface="B Nazanin" panose="00000400000000000000" pitchFamily="2" charset="-78"/>
              </a:rPr>
              <a:t>پایان فصل ۴</a:t>
            </a:r>
            <a:endParaRPr lang="en-US" altLang="en-US" dirty="0">
              <a:cs typeface="B Nazanin" panose="00000400000000000000"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544669B9-2DEA-421A-8382-2BC0EEE0BDF8}"/>
              </a:ext>
            </a:extLst>
          </p:cNvPr>
          <p:cNvSpPr>
            <a:spLocks noGrp="1" noChangeArrowheads="1"/>
          </p:cNvSpPr>
          <p:nvPr>
            <p:ph type="title"/>
          </p:nvPr>
        </p:nvSpPr>
        <p:spPr>
          <a:xfrm>
            <a:off x="457200" y="203430"/>
            <a:ext cx="8229600" cy="576262"/>
          </a:xfrm>
        </p:spPr>
        <p:txBody>
          <a:bodyPr/>
          <a:lstStyle/>
          <a:p>
            <a:pPr eaLnBrk="1" hangingPunct="1"/>
            <a:r>
              <a:rPr lang="en-US" altLang="en-US"/>
              <a:t>OpenMP</a:t>
            </a:r>
          </a:p>
        </p:txBody>
      </p:sp>
      <p:sp>
        <p:nvSpPr>
          <p:cNvPr id="69634" name="Rectangle 3">
            <a:extLst>
              <a:ext uri="{FF2B5EF4-FFF2-40B4-BE49-F238E27FC236}">
                <a16:creationId xmlns:a16="http://schemas.microsoft.com/office/drawing/2014/main" id="{14946A5B-F4DA-4E2D-9FE7-9A6C90AECB1C}"/>
              </a:ext>
            </a:extLst>
          </p:cNvPr>
          <p:cNvSpPr>
            <a:spLocks noGrp="1" noChangeArrowheads="1"/>
          </p:cNvSpPr>
          <p:nvPr>
            <p:ph type="body" idx="1"/>
          </p:nvPr>
        </p:nvSpPr>
        <p:spPr>
          <a:xfrm>
            <a:off x="806450" y="1473200"/>
            <a:ext cx="3560763" cy="3997325"/>
          </a:xfrm>
        </p:spPr>
        <p:txBody>
          <a:bodyPr/>
          <a:lstStyle/>
          <a:p>
            <a:r>
              <a:rPr lang="en-US" altLang="en-US" dirty="0"/>
              <a:t>Set of compiler directives and an API for C, C++, FORTRAN </a:t>
            </a:r>
          </a:p>
          <a:p>
            <a:r>
              <a:rPr lang="en-US" altLang="en-US" dirty="0"/>
              <a:t>Provides support for parallel programming in shared-memory environments</a:t>
            </a:r>
          </a:p>
          <a:p>
            <a:r>
              <a:rPr lang="en-US" altLang="en-US" dirty="0"/>
              <a:t>Identifies </a:t>
            </a:r>
            <a:r>
              <a:rPr lang="en-US" altLang="en-US" b="1" dirty="0">
                <a:solidFill>
                  <a:srgbClr val="006699"/>
                </a:solidFill>
                <a:latin typeface="+mj-lt"/>
              </a:rPr>
              <a:t>parallel regions </a:t>
            </a:r>
            <a:r>
              <a:rPr lang="en-US" altLang="en-US" dirty="0"/>
              <a:t>– blocks of code that can run in parallel</a:t>
            </a:r>
          </a:p>
          <a:p>
            <a:pPr>
              <a:buFont typeface="Monotype Sorts" pitchFamily="-84" charset="2"/>
              <a:buNone/>
            </a:pPr>
            <a:r>
              <a:rPr lang="en-US" altLang="en-US" b="1" dirty="0">
                <a:latin typeface="Courier New" panose="02070309020205020404" pitchFamily="49" charset="0"/>
              </a:rPr>
              <a:t>#pragma </a:t>
            </a:r>
            <a:r>
              <a:rPr lang="en-US" altLang="en-US" b="1" dirty="0" err="1">
                <a:latin typeface="Courier New" panose="02070309020205020404" pitchFamily="49" charset="0"/>
              </a:rPr>
              <a:t>omp</a:t>
            </a:r>
            <a:r>
              <a:rPr lang="en-US" altLang="en-US" b="1" dirty="0">
                <a:latin typeface="Courier New" panose="02070309020205020404" pitchFamily="49" charset="0"/>
              </a:rPr>
              <a:t> parallel </a:t>
            </a:r>
          </a:p>
          <a:p>
            <a:pPr>
              <a:buFont typeface="Monotype Sorts" pitchFamily="-84" charset="2"/>
              <a:buNone/>
            </a:pPr>
            <a:r>
              <a:rPr lang="en-US" altLang="en-US" dirty="0"/>
              <a:t>Create as many threads as there are cores</a:t>
            </a:r>
          </a:p>
        </p:txBody>
      </p:sp>
      <p:pic>
        <p:nvPicPr>
          <p:cNvPr id="69635" name="Picture 2">
            <a:extLst>
              <a:ext uri="{FF2B5EF4-FFF2-40B4-BE49-F238E27FC236}">
                <a16:creationId xmlns:a16="http://schemas.microsoft.com/office/drawing/2014/main" id="{55ABC929-CE13-4509-98E6-61C837534B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1473200"/>
            <a:ext cx="40894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5938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3030B908-CBBC-46B7-AB64-06E0AE91FE7D}"/>
              </a:ext>
            </a:extLst>
          </p:cNvPr>
          <p:cNvSpPr>
            <a:spLocks noGrp="1"/>
          </p:cNvSpPr>
          <p:nvPr>
            <p:ph type="title"/>
          </p:nvPr>
        </p:nvSpPr>
        <p:spPr>
          <a:xfrm>
            <a:off x="1023938" y="222868"/>
            <a:ext cx="7793037" cy="576262"/>
          </a:xfrm>
        </p:spPr>
        <p:txBody>
          <a:bodyPr/>
          <a:lstStyle/>
          <a:p>
            <a:r>
              <a:rPr lang="en-US" altLang="en-US" dirty="0" err="1"/>
              <a:t>Pthreads</a:t>
            </a:r>
            <a:r>
              <a:rPr lang="en-US" altLang="en-US" dirty="0"/>
              <a:t> Code for Joining 10 Threads</a:t>
            </a:r>
          </a:p>
        </p:txBody>
      </p:sp>
      <p:pic>
        <p:nvPicPr>
          <p:cNvPr id="48130" name="Picture 1">
            <a:extLst>
              <a:ext uri="{FF2B5EF4-FFF2-40B4-BE49-F238E27FC236}">
                <a16:creationId xmlns:a16="http://schemas.microsoft.com/office/drawing/2014/main" id="{67BD81D9-A50E-47F3-9F79-4E6B618DDE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1447800"/>
            <a:ext cx="54387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058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CECD3BA-62CC-49CF-A3B0-2E894A8AF2BD}"/>
              </a:ext>
            </a:extLst>
          </p:cNvPr>
          <p:cNvSpPr>
            <a:spLocks noGrp="1"/>
          </p:cNvSpPr>
          <p:nvPr>
            <p:ph type="title"/>
          </p:nvPr>
        </p:nvSpPr>
        <p:spPr>
          <a:xfrm>
            <a:off x="541176" y="226237"/>
            <a:ext cx="8615524" cy="576262"/>
          </a:xfrm>
        </p:spPr>
        <p:txBody>
          <a:bodyPr/>
          <a:lstStyle/>
          <a:p>
            <a:r>
              <a:rPr lang="en-US" altLang="en-US" dirty="0"/>
              <a:t>Windows  Multithreaded C Program</a:t>
            </a:r>
          </a:p>
        </p:txBody>
      </p:sp>
      <p:pic>
        <p:nvPicPr>
          <p:cNvPr id="49154" name="Picture 1">
            <a:extLst>
              <a:ext uri="{FF2B5EF4-FFF2-40B4-BE49-F238E27FC236}">
                <a16:creationId xmlns:a16="http://schemas.microsoft.com/office/drawing/2014/main" id="{059F8F90-7DAA-4C82-9441-2A6B6B6451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1905000"/>
            <a:ext cx="6184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996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1E8315E7-366C-43D5-A792-8CEC9E0CAC37}"/>
              </a:ext>
            </a:extLst>
          </p:cNvPr>
          <p:cNvSpPr>
            <a:spLocks noGrp="1"/>
          </p:cNvSpPr>
          <p:nvPr>
            <p:ph type="title"/>
          </p:nvPr>
        </p:nvSpPr>
        <p:spPr>
          <a:xfrm>
            <a:off x="1054359" y="222868"/>
            <a:ext cx="8026141" cy="576262"/>
          </a:xfrm>
        </p:spPr>
        <p:txBody>
          <a:bodyPr/>
          <a:lstStyle/>
          <a:p>
            <a:r>
              <a:rPr lang="en-US" altLang="en-US" sz="3000" dirty="0"/>
              <a:t>Windows  Multithreaded C Program (Cont.)</a:t>
            </a:r>
          </a:p>
        </p:txBody>
      </p:sp>
      <p:pic>
        <p:nvPicPr>
          <p:cNvPr id="50178" name="Picture 3">
            <a:extLst>
              <a:ext uri="{FF2B5EF4-FFF2-40B4-BE49-F238E27FC236}">
                <a16:creationId xmlns:a16="http://schemas.microsoft.com/office/drawing/2014/main" id="{52F3D5AE-9E92-48CC-B027-69AF987155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893763"/>
            <a:ext cx="65405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75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979CC573-0BA9-4E42-AA0D-66DAEE958F05}"/>
              </a:ext>
            </a:extLst>
          </p:cNvPr>
          <p:cNvSpPr>
            <a:spLocks noGrp="1"/>
          </p:cNvSpPr>
          <p:nvPr>
            <p:ph type="title"/>
          </p:nvPr>
        </p:nvSpPr>
        <p:spPr/>
        <p:txBody>
          <a:bodyPr/>
          <a:lstStyle/>
          <a:p>
            <a:endParaRPr lang="en-US" altLang="en-US"/>
          </a:p>
        </p:txBody>
      </p:sp>
      <p:sp>
        <p:nvSpPr>
          <p:cNvPr id="71682" name="Content Placeholder 2">
            <a:extLst>
              <a:ext uri="{FF2B5EF4-FFF2-40B4-BE49-F238E27FC236}">
                <a16:creationId xmlns:a16="http://schemas.microsoft.com/office/drawing/2014/main" id="{4A81212D-9FC8-4D36-B7BD-612B854211D1}"/>
              </a:ext>
            </a:extLst>
          </p:cNvPr>
          <p:cNvSpPr>
            <a:spLocks noGrp="1"/>
          </p:cNvSpPr>
          <p:nvPr>
            <p:ph idx="1"/>
          </p:nvPr>
        </p:nvSpPr>
        <p:spPr/>
        <p:txBody>
          <a:bodyPr/>
          <a:lstStyle/>
          <a:p>
            <a:r>
              <a:rPr lang="en-US" altLang="en-US"/>
              <a:t>Run the for loop in parallel</a:t>
            </a:r>
          </a:p>
        </p:txBody>
      </p:sp>
      <p:pic>
        <p:nvPicPr>
          <p:cNvPr id="71683" name="Picture 3">
            <a:extLst>
              <a:ext uri="{FF2B5EF4-FFF2-40B4-BE49-F238E27FC236}">
                <a16:creationId xmlns:a16="http://schemas.microsoft.com/office/drawing/2014/main" id="{E15DDD23-9A4F-4651-BEEF-EB8F9B7034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2570163"/>
            <a:ext cx="3581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3030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63EDC882-8B59-4594-B276-CFAD243CC5B6}"/>
              </a:ext>
            </a:extLst>
          </p:cNvPr>
          <p:cNvSpPr>
            <a:spLocks noGrp="1" noChangeArrowheads="1"/>
          </p:cNvSpPr>
          <p:nvPr>
            <p:ph type="title"/>
          </p:nvPr>
        </p:nvSpPr>
        <p:spPr>
          <a:xfrm>
            <a:off x="457200" y="212761"/>
            <a:ext cx="8229600" cy="576262"/>
          </a:xfrm>
        </p:spPr>
        <p:txBody>
          <a:bodyPr/>
          <a:lstStyle/>
          <a:p>
            <a:pPr eaLnBrk="1" hangingPunct="1"/>
            <a:r>
              <a:rPr lang="en-US" altLang="en-US" dirty="0"/>
              <a:t>Grand Central Dispatch</a:t>
            </a:r>
          </a:p>
        </p:txBody>
      </p:sp>
      <p:sp>
        <p:nvSpPr>
          <p:cNvPr id="72706" name="Rectangle 3">
            <a:extLst>
              <a:ext uri="{FF2B5EF4-FFF2-40B4-BE49-F238E27FC236}">
                <a16:creationId xmlns:a16="http://schemas.microsoft.com/office/drawing/2014/main" id="{E0F26652-E0BE-449C-A693-21DA9E1C2DCF}"/>
              </a:ext>
            </a:extLst>
          </p:cNvPr>
          <p:cNvSpPr>
            <a:spLocks noGrp="1" noChangeArrowheads="1"/>
          </p:cNvSpPr>
          <p:nvPr>
            <p:ph type="body" idx="1"/>
          </p:nvPr>
        </p:nvSpPr>
        <p:spPr>
          <a:xfrm>
            <a:off x="821093" y="1187450"/>
            <a:ext cx="7753740" cy="4478338"/>
          </a:xfrm>
        </p:spPr>
        <p:txBody>
          <a:bodyPr/>
          <a:lstStyle/>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فناوری اپل برای سیستم عامل های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macOS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iOS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پسوندهایی برای زبان های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C++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Objective-C</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API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کتابخانه زمان اجرا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امکان شناسایی بخش های موازی را فراهم می کند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مدیریت اکثر جزئیات رشته بندی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(threading)</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بلوک در “^{ }” قرار دارد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ro-RO" sz="2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ˆ{ printf("I am a block");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بلوک ها در صف ارسال</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(dispatch queue)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قرار می گیرند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95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46D3DE18-7E7E-4C93-8C78-DD142B08CC88}"/>
              </a:ext>
            </a:extLst>
          </p:cNvPr>
          <p:cNvSpPr>
            <a:spLocks noGrp="1" noChangeArrowheads="1"/>
          </p:cNvSpPr>
          <p:nvPr>
            <p:ph type="title"/>
          </p:nvPr>
        </p:nvSpPr>
        <p:spPr>
          <a:xfrm>
            <a:off x="749300" y="228830"/>
            <a:ext cx="8499475" cy="576262"/>
          </a:xfrm>
        </p:spPr>
        <p:txBody>
          <a:bodyPr/>
          <a:lstStyle/>
          <a:p>
            <a:pPr eaLnBrk="1" hangingPunct="1"/>
            <a:r>
              <a:rPr lang="en-US" altLang="en-US" dirty="0"/>
              <a:t>Single and Multithreaded Processes</a:t>
            </a:r>
          </a:p>
        </p:txBody>
      </p:sp>
      <p:pic>
        <p:nvPicPr>
          <p:cNvPr id="12290" name="Picture 1">
            <a:extLst>
              <a:ext uri="{FF2B5EF4-FFF2-40B4-BE49-F238E27FC236}">
                <a16:creationId xmlns:a16="http://schemas.microsoft.com/office/drawing/2014/main" id="{0489C83A-880F-4FB0-8474-2FE1A357C5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9300" y="1282700"/>
            <a:ext cx="762635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7B806D4C-6940-4E14-B304-1F7CFEF60321}"/>
              </a:ext>
            </a:extLst>
          </p:cNvPr>
          <p:cNvSpPr>
            <a:spLocks noGrp="1" noChangeArrowheads="1"/>
          </p:cNvSpPr>
          <p:nvPr>
            <p:ph type="title"/>
          </p:nvPr>
        </p:nvSpPr>
        <p:spPr>
          <a:xfrm>
            <a:off x="457200" y="213537"/>
            <a:ext cx="8229600" cy="576262"/>
          </a:xfrm>
        </p:spPr>
        <p:txBody>
          <a:bodyPr/>
          <a:lstStyle/>
          <a:p>
            <a:pPr eaLnBrk="1" hangingPunct="1"/>
            <a:r>
              <a:rPr lang="en-US" altLang="en-US" dirty="0"/>
              <a:t>Grand Central Dispatch</a:t>
            </a:r>
          </a:p>
        </p:txBody>
      </p:sp>
      <p:sp>
        <p:nvSpPr>
          <p:cNvPr id="74754" name="Rectangle 3">
            <a:extLst>
              <a:ext uri="{FF2B5EF4-FFF2-40B4-BE49-F238E27FC236}">
                <a16:creationId xmlns:a16="http://schemas.microsoft.com/office/drawing/2014/main" id="{2AF9024C-9C3C-4274-AB7B-7B0D8B7AC52F}"/>
              </a:ext>
            </a:extLst>
          </p:cNvPr>
          <p:cNvSpPr>
            <a:spLocks noGrp="1" noChangeArrowheads="1"/>
          </p:cNvSpPr>
          <p:nvPr>
            <p:ph type="body" idx="1"/>
          </p:nvPr>
        </p:nvSpPr>
        <p:spPr>
          <a:xfrm>
            <a:off x="821092" y="1203325"/>
            <a:ext cx="7688426" cy="4478338"/>
          </a:xfrm>
        </p:spPr>
        <p:txBody>
          <a:bodyPr/>
          <a:lstStyle/>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fa-IR" sz="2000" dirty="0">
                <a:solidFill>
                  <a:srgbClr val="1F1F1F"/>
                </a:solidFill>
                <a:latin typeface="Arial" panose="020B0604020202020204" pitchFamily="34" charset="0"/>
                <a:ea typeface="Times New Roman" panose="02020603050405020304" pitchFamily="18" charset="0"/>
                <a:cs typeface="B Nazanin" panose="00000400000000000000" pitchFamily="2" charset="-78"/>
              </a:rPr>
              <a:t>دو نوع صف ارسال:</a:t>
            </a:r>
            <a:endPar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سریال</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(serial):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بلوک ها به ترتیب</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FIFO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حذف می شوند، صف برای هر فرآیند است، که صف اصلی نامیده می شود. برنامه نویسان می توانند صف های سریال اضافی را در داخل برنامه ایجاد کنند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همزمان</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(concurrent):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بلوک ها به ترتیب</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FIFO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حذف می شوند اما ممکن است چندین بلوک به طور همزمان حذف شوند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چهار صف سراسری سیستم بر اساس کیفیت سرویس</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(QoS) </a:t>
            </a:r>
            <a:r>
              <a:rPr lang="ar-SA"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تقسیم می شوند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2">
              <a:buFont typeface="Courier New" panose="02070309020205020404" pitchFamily="49" charset="0"/>
              <a:buChar char="o"/>
            </a:pPr>
            <a:r>
              <a:rPr lang="en-US" altLang="en-US" sz="2800" dirty="0">
                <a:latin typeface="Courier New" panose="02070309020205020404" pitchFamily="49" charset="0"/>
              </a:rPr>
              <a:t>QOS_CLASS_USER_INTERACTIVE</a:t>
            </a:r>
          </a:p>
          <a:p>
            <a:pPr lvl="2">
              <a:buFont typeface="Courier New" panose="02070309020205020404" pitchFamily="49" charset="0"/>
              <a:buChar char="o"/>
            </a:pPr>
            <a:r>
              <a:rPr lang="en-US" altLang="en-US" sz="2800" dirty="0">
                <a:latin typeface="Courier New" panose="02070309020205020404" pitchFamily="49" charset="0"/>
              </a:rPr>
              <a:t>QOS_CLASS_USER_INITIATED</a:t>
            </a:r>
          </a:p>
          <a:p>
            <a:pPr lvl="2">
              <a:buFont typeface="Courier New" panose="02070309020205020404" pitchFamily="49" charset="0"/>
              <a:buChar char="o"/>
            </a:pPr>
            <a:r>
              <a:rPr lang="en-US" altLang="en-US" sz="2800" dirty="0">
                <a:latin typeface="Courier New" panose="02070309020205020404" pitchFamily="49" charset="0"/>
              </a:rPr>
              <a:t>QOS_CLASS_USER_UTILITY</a:t>
            </a:r>
          </a:p>
          <a:p>
            <a:pPr lvl="2">
              <a:buFont typeface="Courier New" panose="02070309020205020404" pitchFamily="49" charset="0"/>
              <a:buChar char="o"/>
            </a:pPr>
            <a:r>
              <a:rPr lang="en-US" altLang="en-US" sz="2800" dirty="0">
                <a:latin typeface="Courier New" panose="02070309020205020404" pitchFamily="49" charset="0"/>
              </a:rPr>
              <a:t>QOS_CLASS_USER_BACKGROUND</a:t>
            </a:r>
          </a:p>
          <a:p>
            <a:pPr lvl="2"/>
            <a:endParaRPr lang="en-US" altLang="en-US" sz="2800" dirty="0"/>
          </a:p>
          <a:p>
            <a:pPr lvl="2"/>
            <a:endParaRPr lang="en-US" altLang="en-US" sz="2800" dirty="0"/>
          </a:p>
          <a:p>
            <a:pPr lvl="2"/>
            <a:endParaRPr lang="en-US" altLang="en-US" sz="2800" dirty="0"/>
          </a:p>
          <a:p>
            <a:endParaRPr lang="en-US" altLang="en-US" sz="2800" dirty="0"/>
          </a:p>
        </p:txBody>
      </p:sp>
    </p:spTree>
    <p:extLst>
      <p:ext uri="{BB962C8B-B14F-4D97-AF65-F5344CB8AC3E}">
        <p14:creationId xmlns:p14="http://schemas.microsoft.com/office/powerpoint/2010/main" val="622180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2E8FE8F8-6247-440E-8AD2-9125A529DFF0}"/>
              </a:ext>
            </a:extLst>
          </p:cNvPr>
          <p:cNvSpPr>
            <a:spLocks noGrp="1"/>
          </p:cNvSpPr>
          <p:nvPr>
            <p:ph type="title"/>
          </p:nvPr>
        </p:nvSpPr>
        <p:spPr>
          <a:xfrm>
            <a:off x="457200" y="205860"/>
            <a:ext cx="8229600" cy="576262"/>
          </a:xfrm>
        </p:spPr>
        <p:txBody>
          <a:bodyPr/>
          <a:lstStyle/>
          <a:p>
            <a:r>
              <a:rPr lang="en-US" altLang="en-US" dirty="0"/>
              <a:t>Grand Central Dispatch</a:t>
            </a:r>
          </a:p>
        </p:txBody>
      </p:sp>
      <p:sp>
        <p:nvSpPr>
          <p:cNvPr id="76802" name="Content Placeholder 2">
            <a:extLst>
              <a:ext uri="{FF2B5EF4-FFF2-40B4-BE49-F238E27FC236}">
                <a16:creationId xmlns:a16="http://schemas.microsoft.com/office/drawing/2014/main" id="{961FCAB4-6A2F-4741-AEC6-56E10DDEC19E}"/>
              </a:ext>
            </a:extLst>
          </p:cNvPr>
          <p:cNvSpPr>
            <a:spLocks noGrp="1"/>
          </p:cNvSpPr>
          <p:nvPr>
            <p:ph idx="1"/>
          </p:nvPr>
        </p:nvSpPr>
        <p:spPr/>
        <p:txBody>
          <a:bodyPr/>
          <a:lstStyle/>
          <a:p>
            <a:r>
              <a:rPr lang="en-US" altLang="en-US" dirty="0"/>
              <a:t>For the Swift language a task is defined as a closure – similar to a block, minus the caret</a:t>
            </a:r>
          </a:p>
          <a:p>
            <a:r>
              <a:rPr lang="en-US" altLang="en-US" dirty="0"/>
              <a:t>Closures are submitted to the queue using the </a:t>
            </a:r>
            <a:r>
              <a:rPr lang="en-US" altLang="en-US" dirty="0" err="1">
                <a:latin typeface="Courier New" panose="02070309020205020404" pitchFamily="49" charset="0"/>
              </a:rPr>
              <a:t>dispatch_async</a:t>
            </a:r>
            <a:r>
              <a:rPr lang="en-US" altLang="en-US" dirty="0">
                <a:latin typeface="Courier New" panose="02070309020205020404" pitchFamily="49" charset="0"/>
              </a:rPr>
              <a:t>() </a:t>
            </a:r>
            <a:r>
              <a:rPr lang="en-US" altLang="en-US" dirty="0"/>
              <a:t>function:</a:t>
            </a:r>
            <a:br>
              <a:rPr lang="en-US" altLang="en-US" dirty="0"/>
            </a:br>
            <a:br>
              <a:rPr lang="en-US" altLang="en-US" dirty="0"/>
            </a:br>
            <a:r>
              <a:rPr lang="en-US" altLang="en-US" dirty="0"/>
              <a:t> </a:t>
            </a:r>
          </a:p>
        </p:txBody>
      </p:sp>
      <p:pic>
        <p:nvPicPr>
          <p:cNvPr id="76803" name="Picture 3">
            <a:extLst>
              <a:ext uri="{FF2B5EF4-FFF2-40B4-BE49-F238E27FC236}">
                <a16:creationId xmlns:a16="http://schemas.microsoft.com/office/drawing/2014/main" id="{BEE0DB06-C5D5-4AB5-BD45-46DF14ED43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2432050"/>
            <a:ext cx="5892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978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3E06E839-D948-468F-B190-B5CDABBDE26F}"/>
              </a:ext>
            </a:extLst>
          </p:cNvPr>
          <p:cNvSpPr>
            <a:spLocks noGrp="1"/>
          </p:cNvSpPr>
          <p:nvPr>
            <p:ph type="title"/>
          </p:nvPr>
        </p:nvSpPr>
        <p:spPr>
          <a:xfrm>
            <a:off x="958850" y="233853"/>
            <a:ext cx="7727950" cy="576262"/>
          </a:xfrm>
        </p:spPr>
        <p:txBody>
          <a:bodyPr/>
          <a:lstStyle/>
          <a:p>
            <a:r>
              <a:rPr lang="en-US" altLang="en-US" dirty="0"/>
              <a:t>Intel Threading Building Blocks (TBB)</a:t>
            </a:r>
          </a:p>
        </p:txBody>
      </p:sp>
      <p:sp>
        <p:nvSpPr>
          <p:cNvPr id="77826" name="Content Placeholder 2">
            <a:extLst>
              <a:ext uri="{FF2B5EF4-FFF2-40B4-BE49-F238E27FC236}">
                <a16:creationId xmlns:a16="http://schemas.microsoft.com/office/drawing/2014/main" id="{4B964262-47E7-4DB6-A63C-554FF6EAF1F5}"/>
              </a:ext>
            </a:extLst>
          </p:cNvPr>
          <p:cNvSpPr>
            <a:spLocks noGrp="1"/>
          </p:cNvSpPr>
          <p:nvPr>
            <p:ph idx="1"/>
          </p:nvPr>
        </p:nvSpPr>
        <p:spPr/>
        <p:txBody>
          <a:bodyPr/>
          <a:lstStyle/>
          <a:p>
            <a:pPr marL="0" marR="0" algn="r" rtl="1">
              <a:lnSpc>
                <a:spcPct val="107000"/>
              </a:lnSpc>
              <a:spcBef>
                <a:spcPts val="0"/>
              </a:spcBef>
              <a:spcAft>
                <a:spcPts val="800"/>
              </a:spcAf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کتابخانه قالب</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(Template library)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طراحی برنامه های موازی</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مثال زیر یک حلقه</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for </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ساده به صورت سریال است</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l" rtl="1"/>
            <a:endParaRPr lang="en-US" altLang="en-US" dirty="0"/>
          </a:p>
          <a:p>
            <a:pPr algn="l" rtl="1"/>
            <a:endParaRPr lang="en-US" altLang="en-US" dirty="0"/>
          </a:p>
          <a:p>
            <a:pPr algn="l" rtl="1"/>
            <a:endParaRPr lang="en-US" altLang="en-US" dirty="0"/>
          </a:p>
          <a:p>
            <a:pPr algn="l" rtl="1"/>
            <a:endParaRPr lang="en-US" altLang="en-US" dirty="0"/>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همین حلقه</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for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با استفاده از دستور</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en-US" sz="1800" dirty="0" err="1">
                <a:solidFill>
                  <a:srgbClr val="1F1F1F"/>
                </a:solidFill>
                <a:effectLst/>
                <a:latin typeface="Arial" panose="020B0604020202020204" pitchFamily="34" charset="0"/>
                <a:ea typeface="Calibri" panose="020F0502020204030204" pitchFamily="34" charset="0"/>
                <a:cs typeface="B Nazanin" panose="00000400000000000000" pitchFamily="2" charset="-78"/>
              </a:rPr>
              <a:t>parallel_for</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در</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TBB </a:t>
            </a:r>
            <a:r>
              <a:rPr lang="ar-SA"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نوشته شده است</a:t>
            </a:r>
            <a:r>
              <a:rPr lang="en-US" sz="1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7827" name="Picture 3">
            <a:extLst>
              <a:ext uri="{FF2B5EF4-FFF2-40B4-BE49-F238E27FC236}">
                <a16:creationId xmlns:a16="http://schemas.microsoft.com/office/drawing/2014/main" id="{0AECC45F-AE48-41B9-BBCF-8CA2461C9E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2112963"/>
            <a:ext cx="3721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a:extLst>
              <a:ext uri="{FF2B5EF4-FFF2-40B4-BE49-F238E27FC236}">
                <a16:creationId xmlns:a16="http://schemas.microsoft.com/office/drawing/2014/main" id="{113B8E9B-4CDB-4160-8253-D3DEBB20D7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4071938"/>
            <a:ext cx="6642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7742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8F5BE787-1C90-443B-BF35-EC074EF99B44}"/>
              </a:ext>
            </a:extLst>
          </p:cNvPr>
          <p:cNvSpPr>
            <a:spLocks noGrp="1" noChangeArrowheads="1"/>
          </p:cNvSpPr>
          <p:nvPr>
            <p:ph type="title"/>
          </p:nvPr>
        </p:nvSpPr>
        <p:spPr>
          <a:xfrm>
            <a:off x="457200" y="216130"/>
            <a:ext cx="8229600" cy="576262"/>
          </a:xfrm>
        </p:spPr>
        <p:txBody>
          <a:bodyPr/>
          <a:lstStyle/>
          <a:p>
            <a:pPr eaLnBrk="1" hangingPunct="1"/>
            <a:r>
              <a:rPr lang="en-US" altLang="en-US" dirty="0"/>
              <a:t>Threading Issues</a:t>
            </a:r>
          </a:p>
        </p:txBody>
      </p:sp>
      <p:sp>
        <p:nvSpPr>
          <p:cNvPr id="78850" name="Rectangle 3">
            <a:extLst>
              <a:ext uri="{FF2B5EF4-FFF2-40B4-BE49-F238E27FC236}">
                <a16:creationId xmlns:a16="http://schemas.microsoft.com/office/drawing/2014/main" id="{6F51DC46-1491-4D2A-B267-43A725F220C9}"/>
              </a:ext>
            </a:extLst>
          </p:cNvPr>
          <p:cNvSpPr>
            <a:spLocks noGrp="1" noChangeArrowheads="1"/>
          </p:cNvSpPr>
          <p:nvPr>
            <p:ph type="body" idx="1"/>
          </p:nvPr>
        </p:nvSpPr>
        <p:spPr>
          <a:xfrm>
            <a:off x="811762" y="1143000"/>
            <a:ext cx="7440645" cy="4483100"/>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مفهوم</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(Semantics)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فراخوان های سیستمی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fork()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exec()</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مدیریت سیگنال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(Signal handling)</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همزمان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(Synchronous)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و غیرهمزمان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(Asynchronous)</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(Cancellation)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ترد - ترد هدف</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(target thread)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را خاتمه می دهد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دو رویکرد کلی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 غیرهمزمان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(Asynchronous cancellation):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بلافاصله ترد هدف را خاتمه می دهد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لغو با تأخیر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(Deferred cancellation): </a:t>
            </a: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 ترد هدف اجازه می دهد تا به صورت دوره ای بررسی کند که آیا باید لغو شود</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حافظه محلی ترد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(Thread-local storage - TLS)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فعال سازی زمان‌بندی</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6783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0A79867A-2E93-4EF0-B105-A26BB113E674}"/>
              </a:ext>
            </a:extLst>
          </p:cNvPr>
          <p:cNvSpPr>
            <a:spLocks noGrp="1" noChangeArrowheads="1"/>
          </p:cNvSpPr>
          <p:nvPr>
            <p:ph type="title"/>
          </p:nvPr>
        </p:nvSpPr>
        <p:spPr>
          <a:xfrm>
            <a:off x="1117600" y="204206"/>
            <a:ext cx="7569200" cy="576262"/>
          </a:xfrm>
        </p:spPr>
        <p:txBody>
          <a:bodyPr/>
          <a:lstStyle/>
          <a:p>
            <a:pPr eaLnBrk="1" hangingPunct="1"/>
            <a:r>
              <a:rPr lang="en-US" altLang="en-US" dirty="0"/>
              <a:t>Semantics of fork() and exec()</a:t>
            </a:r>
          </a:p>
        </p:txBody>
      </p:sp>
      <p:sp>
        <p:nvSpPr>
          <p:cNvPr id="80898" name="Rectangle 3">
            <a:extLst>
              <a:ext uri="{FF2B5EF4-FFF2-40B4-BE49-F238E27FC236}">
                <a16:creationId xmlns:a16="http://schemas.microsoft.com/office/drawing/2014/main" id="{A843C793-C155-4716-B3E2-61F8E72727FC}"/>
              </a:ext>
            </a:extLst>
          </p:cNvPr>
          <p:cNvSpPr>
            <a:spLocks noGrp="1" noChangeArrowheads="1"/>
          </p:cNvSpPr>
          <p:nvPr>
            <p:ph type="body" idx="1"/>
          </p:nvPr>
        </p:nvSpPr>
        <p:spPr>
          <a:xfrm>
            <a:off x="806449" y="1233488"/>
            <a:ext cx="7656415" cy="4530725"/>
          </a:xfrm>
        </p:spPr>
        <p:txBody>
          <a:bodyPr/>
          <a:lstStyle/>
          <a:p>
            <a:pPr marL="342900" marR="0" lvl="0" indent="-342900" algn="r" rtl="1">
              <a:buFont typeface="Wingdings" panose="05000000000000000000" pitchFamily="2" charset="2"/>
              <a:buChar char=""/>
              <a:tabLst>
                <a:tab pos="457200" algn="l"/>
              </a:tabLst>
            </a:pP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فراخوانی</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fork()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فقط رشته فراخوان را تکرار می کند یا همه رشته ها را؟</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برخی از سیستم های یونیکس دو نسخه از</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fork() </a:t>
            </a: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دارند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a:p>
            <a:pPr marL="342900" marR="0" lvl="0" indent="-342900" algn="r" rtl="1">
              <a:buFont typeface="Wingdings" panose="05000000000000000000" pitchFamily="2" charset="2"/>
              <a:buChar char=""/>
              <a:tabLst>
                <a:tab pos="457200" algn="l"/>
              </a:tabLst>
            </a:pP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exec() </a:t>
            </a:r>
            <a:r>
              <a:rPr lang="ar-SA"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معمولا به طور عادی کار می کند - فرآیند در حال اجرا را با احتساب همه رشته ها جایگزین می کند</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6161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E38D4671-065E-48FB-994B-D2E5E93EB171}"/>
              </a:ext>
            </a:extLst>
          </p:cNvPr>
          <p:cNvSpPr>
            <a:spLocks noGrp="1" noChangeArrowheads="1"/>
          </p:cNvSpPr>
          <p:nvPr>
            <p:ph type="title"/>
          </p:nvPr>
        </p:nvSpPr>
        <p:spPr>
          <a:xfrm>
            <a:off x="1168400" y="226237"/>
            <a:ext cx="7518400" cy="576262"/>
          </a:xfrm>
        </p:spPr>
        <p:txBody>
          <a:bodyPr/>
          <a:lstStyle/>
          <a:p>
            <a:pPr eaLnBrk="1" hangingPunct="1"/>
            <a:r>
              <a:rPr lang="en-US" altLang="en-US" dirty="0"/>
              <a:t>Signal Handling</a:t>
            </a:r>
          </a:p>
        </p:txBody>
      </p:sp>
      <p:sp>
        <p:nvSpPr>
          <p:cNvPr id="37891" name="Rectangle 3">
            <a:extLst>
              <a:ext uri="{FF2B5EF4-FFF2-40B4-BE49-F238E27FC236}">
                <a16:creationId xmlns:a16="http://schemas.microsoft.com/office/drawing/2014/main" id="{74752EA8-B31F-42FC-AC88-93660F763299}"/>
              </a:ext>
            </a:extLst>
          </p:cNvPr>
          <p:cNvSpPr>
            <a:spLocks noGrp="1" noChangeArrowheads="1"/>
          </p:cNvSpPr>
          <p:nvPr>
            <p:ph type="body" idx="1"/>
          </p:nvPr>
        </p:nvSpPr>
        <p:spPr>
          <a:xfrm>
            <a:off x="712123" y="802499"/>
            <a:ext cx="7719753" cy="5156200"/>
          </a:xfrm>
        </p:spPr>
        <p:txBody>
          <a:bodyPr/>
          <a:lstStyle/>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سیگنال ها در سیستم های یونیکس برای اطلاع دادن به یک فرآیند از وقوع یک رویداد خاص استفاده می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از یک هندلر سیگنال برای پردازش سیگنال ها استفاده می شود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سیگنال توسط یک رویداد خاص ایجاد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سیگنال به یک فرآیند تحویل داده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سیگنال توسط یکی از دو هندلر سیگنال مدیریت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پیش فرض</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تعریف شده توسط کاربر</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هر سیگنالی دارای هندلر پیش فرض است که هسته هنگام مدیریت سیگنال اجرا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هندلر سیگنال تعریف‌شده توسط کاربر می‌تواند پیش‌فرض را لغو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برای تک رشته ای، سیگنال به فرآیند تحویل داده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869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6878F364-9781-4DC9-A9A3-9DD34E5E617D}"/>
              </a:ext>
            </a:extLst>
          </p:cNvPr>
          <p:cNvSpPr>
            <a:spLocks noGrp="1" noChangeArrowheads="1"/>
          </p:cNvSpPr>
          <p:nvPr>
            <p:ph type="title"/>
          </p:nvPr>
        </p:nvSpPr>
        <p:spPr>
          <a:xfrm>
            <a:off x="1168400" y="226237"/>
            <a:ext cx="7518400" cy="576262"/>
          </a:xfrm>
        </p:spPr>
        <p:txBody>
          <a:bodyPr/>
          <a:lstStyle/>
          <a:p>
            <a:pPr eaLnBrk="1" hangingPunct="1"/>
            <a:r>
              <a:rPr lang="en-US" altLang="en-US" dirty="0"/>
              <a:t>Signal Handling (Cont.)</a:t>
            </a:r>
          </a:p>
        </p:txBody>
      </p:sp>
      <p:sp>
        <p:nvSpPr>
          <p:cNvPr id="37891" name="Rectangle 3">
            <a:extLst>
              <a:ext uri="{FF2B5EF4-FFF2-40B4-BE49-F238E27FC236}">
                <a16:creationId xmlns:a16="http://schemas.microsoft.com/office/drawing/2014/main" id="{709391F2-8D47-4F0C-960D-BFD5F96C0D9C}"/>
              </a:ext>
            </a:extLst>
          </p:cNvPr>
          <p:cNvSpPr>
            <a:spLocks noGrp="1" noChangeArrowheads="1"/>
          </p:cNvSpPr>
          <p:nvPr>
            <p:ph type="body" idx="1"/>
          </p:nvPr>
        </p:nvSpPr>
        <p:spPr>
          <a:xfrm>
            <a:off x="827087" y="1146175"/>
            <a:ext cx="7691761" cy="5156200"/>
          </a:xfrm>
        </p:spPr>
        <p:txBody>
          <a:bodyPr/>
          <a:lstStyle/>
          <a:p>
            <a:pPr marL="0" marR="0" algn="r" rtl="1">
              <a:lnSpc>
                <a:spcPct val="107000"/>
              </a:lnSpc>
              <a:spcBef>
                <a:spcPts val="0"/>
              </a:spcBef>
              <a:spcAft>
                <a:spcPts val="800"/>
              </a:spcAf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سیگنال در یک برنامه چند رشته ای به کجا باید تحویل داده شود؟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تحویل سیگنال به رشته ای که سیگنال برای آن اعمال می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تحویل سیگنال به همه رشته ها در فرآیند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تحویل سیگنال به رشته های خاص در فرآیند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اختصاص یک رشته خاص برای دریافت همه سیگنال ها برای فرآیند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751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FE08425D-ED51-450A-B441-45E2EB4CE289}"/>
              </a:ext>
            </a:extLst>
          </p:cNvPr>
          <p:cNvSpPr>
            <a:spLocks noGrp="1"/>
          </p:cNvSpPr>
          <p:nvPr>
            <p:ph type="title"/>
          </p:nvPr>
        </p:nvSpPr>
        <p:spPr>
          <a:xfrm>
            <a:off x="885825" y="168870"/>
            <a:ext cx="8229600" cy="576262"/>
          </a:xfrm>
        </p:spPr>
        <p:txBody>
          <a:bodyPr/>
          <a:lstStyle/>
          <a:p>
            <a:pPr eaLnBrk="1" hangingPunct="1"/>
            <a:r>
              <a:rPr lang="en-US" altLang="en-US" dirty="0"/>
              <a:t>Multithreaded Server Architecture</a:t>
            </a:r>
          </a:p>
        </p:txBody>
      </p:sp>
      <p:pic>
        <p:nvPicPr>
          <p:cNvPr id="14338" name="Picture 1">
            <a:extLst>
              <a:ext uri="{FF2B5EF4-FFF2-40B4-BE49-F238E27FC236}">
                <a16:creationId xmlns:a16="http://schemas.microsoft.com/office/drawing/2014/main" id="{CF5D0D58-5C7A-45B8-AD7F-B5E9EF9199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006600"/>
            <a:ext cx="79660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B64F3E7-BE56-4BF5-89DF-866E7EA88B71}"/>
              </a:ext>
            </a:extLst>
          </p:cNvPr>
          <p:cNvSpPr>
            <a:spLocks noGrp="1" noChangeArrowheads="1"/>
          </p:cNvSpPr>
          <p:nvPr>
            <p:ph type="title"/>
          </p:nvPr>
        </p:nvSpPr>
        <p:spPr>
          <a:xfrm>
            <a:off x="862013" y="481242"/>
            <a:ext cx="6951662" cy="312738"/>
          </a:xfrm>
        </p:spPr>
        <p:txBody>
          <a:bodyPr/>
          <a:lstStyle/>
          <a:p>
            <a:pPr eaLnBrk="1" hangingPunct="1"/>
            <a:r>
              <a:rPr lang="ar-SA" sz="2000" dirty="0">
                <a:solidFill>
                  <a:srgbClr val="0070C0"/>
                </a:solidFill>
                <a:effectLst/>
                <a:ea typeface="Times New Roman" panose="02020603050405020304" pitchFamily="18" charset="0"/>
                <a:cs typeface="B Nazanin" panose="00000400000000000000" pitchFamily="2" charset="-78"/>
              </a:rPr>
              <a:t>مزایای چند رشته ای بودن</a:t>
            </a:r>
            <a:endParaRPr lang="en-US" altLang="en-US" sz="3600" dirty="0">
              <a:solidFill>
                <a:srgbClr val="0070C0"/>
              </a:solidFill>
              <a:cs typeface="B Nazanin" panose="00000400000000000000" pitchFamily="2" charset="-78"/>
            </a:endParaRPr>
          </a:p>
        </p:txBody>
      </p:sp>
      <p:sp>
        <p:nvSpPr>
          <p:cNvPr id="16386" name="Rectangle 3">
            <a:extLst>
              <a:ext uri="{FF2B5EF4-FFF2-40B4-BE49-F238E27FC236}">
                <a16:creationId xmlns:a16="http://schemas.microsoft.com/office/drawing/2014/main" id="{AEFC87E0-114C-4BFC-8B34-FD5EF6B87DCF}"/>
              </a:ext>
            </a:extLst>
          </p:cNvPr>
          <p:cNvSpPr>
            <a:spLocks noGrp="1" noChangeArrowheads="1"/>
          </p:cNvSpPr>
          <p:nvPr>
            <p:ph type="body" idx="1"/>
          </p:nvPr>
        </p:nvSpPr>
        <p:spPr>
          <a:xfrm>
            <a:off x="355600" y="842434"/>
            <a:ext cx="8343900" cy="5634566"/>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اکثر برنامه های کاربردی مدرن چند رشته ای هستند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تردها درون یک برنامه اجرا می شوند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وظایف متعدد یک برنامه را می توان با تردهای جداگانه اجرا کرد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 روز رسانی رابط کاربری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دریافت داده ها</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بررسی املای متن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پاسخ به درخواست شبکه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 فرایند یک کار سنگین است، در حالی که ایجاد ترد سبک وزن 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استفاده از تردها می تواند باعث ساده سازی کد و افزایش کارایی برنامه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هسته های سیستم عامل به طور کلی چند رشته ای هستند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DAE641A-82E5-4706-A422-7614EF045674}"/>
              </a:ext>
            </a:extLst>
          </p:cNvPr>
          <p:cNvSpPr>
            <a:spLocks noGrp="1"/>
          </p:cNvSpPr>
          <p:nvPr>
            <p:ph type="title"/>
          </p:nvPr>
        </p:nvSpPr>
        <p:spPr>
          <a:xfrm>
            <a:off x="1012825" y="222868"/>
            <a:ext cx="7673975" cy="576262"/>
          </a:xfrm>
        </p:spPr>
        <p:txBody>
          <a:bodyPr/>
          <a:lstStyle/>
          <a:p>
            <a:pPr eaLnBrk="1" hangingPunct="1"/>
            <a:r>
              <a:rPr lang="en-US" altLang="en-US" dirty="0"/>
              <a:t>Multicore Programming</a:t>
            </a:r>
          </a:p>
        </p:txBody>
      </p:sp>
      <p:sp>
        <p:nvSpPr>
          <p:cNvPr id="18434" name="Content Placeholder 2">
            <a:extLst>
              <a:ext uri="{FF2B5EF4-FFF2-40B4-BE49-F238E27FC236}">
                <a16:creationId xmlns:a16="http://schemas.microsoft.com/office/drawing/2014/main" id="{A7143B20-81F4-4C44-95F8-D8F686F2F4F7}"/>
              </a:ext>
            </a:extLst>
          </p:cNvPr>
          <p:cNvSpPr>
            <a:spLocks noGrp="1"/>
          </p:cNvSpPr>
          <p:nvPr>
            <p:ph idx="1"/>
          </p:nvPr>
        </p:nvSpPr>
        <p:spPr>
          <a:xfrm>
            <a:off x="584200" y="990600"/>
            <a:ext cx="8305800" cy="4748213"/>
          </a:xfrm>
        </p:spPr>
        <p:txBody>
          <a:bodyPr/>
          <a:lstStyle/>
          <a:p>
            <a:pPr marL="0" marR="0" algn="r" rtl="1">
              <a:lnSpc>
                <a:spcPct val="107000"/>
              </a:lnSpc>
              <a:spcBef>
                <a:spcPts val="0"/>
              </a:spcBef>
              <a:spcAft>
                <a:spcPts val="800"/>
              </a:spcAft>
            </a:pP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 های چند هسته ای یا چند پردازنده برنامه نویسان را با چالش هایی مواجه می کنند که برخی از آنها عبارتند از</a:t>
            </a:r>
            <a:r>
              <a:rPr lang="en-US"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6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تقسیم فعالیت</a:t>
            </a:r>
            <a:r>
              <a:rPr lang="fa-IR"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ها</a:t>
            </a:r>
            <a:endParaRPr lang="en-US" sz="3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توازن</a:t>
            </a:r>
            <a:endParaRPr lang="en-US" sz="3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تقسیم</a:t>
            </a:r>
            <a:r>
              <a:rPr lang="fa-IR"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بندی داده ها</a:t>
            </a:r>
            <a:endParaRPr lang="en-US" sz="3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وابستگی داده</a:t>
            </a:r>
            <a:r>
              <a:rPr lang="fa-IR"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ها</a:t>
            </a:r>
            <a:endParaRPr lang="en-US" sz="3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تست و اشکال</a:t>
            </a:r>
            <a:r>
              <a:rPr lang="fa-IR"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ar-SA" sz="3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زدایی</a:t>
            </a:r>
            <a:endParaRPr lang="en-US" sz="3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15771</TotalTime>
  <Words>4161</Words>
  <Application>Microsoft Office PowerPoint</Application>
  <PresentationFormat>On-screen Show (4:3)</PresentationFormat>
  <Paragraphs>393</Paragraphs>
  <Slides>66</Slides>
  <Notes>43</Notes>
  <HiddenSlides>13</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-apple-system</vt:lpstr>
      <vt:lpstr>Arial</vt:lpstr>
      <vt:lpstr>Arial Unicode MS</vt:lpstr>
      <vt:lpstr>Calibri</vt:lpstr>
      <vt:lpstr>Consolas</vt:lpstr>
      <vt:lpstr>Courier New</vt:lpstr>
      <vt:lpstr>Helvetica</vt:lpstr>
      <vt:lpstr>Monotype Sorts</vt:lpstr>
      <vt:lpstr>Symbol</vt:lpstr>
      <vt:lpstr>Tahoma</vt:lpstr>
      <vt:lpstr>Times New Roman</vt:lpstr>
      <vt:lpstr>Verdana</vt:lpstr>
      <vt:lpstr>Webdings</vt:lpstr>
      <vt:lpstr>Wingdings</vt:lpstr>
      <vt:lpstr>os-8</vt:lpstr>
      <vt:lpstr>Operation Systems</vt:lpstr>
      <vt:lpstr>فصل ۴: رشته‌ها و همزمانی</vt:lpstr>
      <vt:lpstr>Outline</vt:lpstr>
      <vt:lpstr>Objectives</vt:lpstr>
      <vt:lpstr>Motivation</vt:lpstr>
      <vt:lpstr>Single and Multithreaded Processes</vt:lpstr>
      <vt:lpstr>Multithreaded Server Architecture</vt:lpstr>
      <vt:lpstr>مزایای چند رشته ای بودن</vt:lpstr>
      <vt:lpstr>Multicore Programming</vt:lpstr>
      <vt:lpstr>Multicore Programming</vt:lpstr>
      <vt:lpstr>Concurrency vs. Parallelism</vt:lpstr>
      <vt:lpstr>Multicore Programming</vt:lpstr>
      <vt:lpstr>Data and Task Parallelism</vt:lpstr>
      <vt:lpstr>قانون  امدل</vt:lpstr>
      <vt:lpstr>Amdahl’s Law</vt:lpstr>
      <vt:lpstr>User Threads and Kernel Threads</vt:lpstr>
      <vt:lpstr>User and Kernel Threads</vt:lpstr>
      <vt:lpstr>مدل‌های چندرشته‌ای</vt:lpstr>
      <vt:lpstr>Many-to-One</vt:lpstr>
      <vt:lpstr>Many-to-One</vt:lpstr>
      <vt:lpstr>One-to-One</vt:lpstr>
      <vt:lpstr>Many-to-Many Model</vt:lpstr>
      <vt:lpstr>Thread Libraries</vt:lpstr>
      <vt:lpstr>Pthreads</vt:lpstr>
      <vt:lpstr>Pthreads Example</vt:lpstr>
      <vt:lpstr>Java Threads</vt:lpstr>
      <vt:lpstr>Java Threads</vt:lpstr>
      <vt:lpstr>Java Executor Framework</vt:lpstr>
      <vt:lpstr>PowerPoint Presentation</vt:lpstr>
      <vt:lpstr>Java Executor Framework</vt:lpstr>
      <vt:lpstr>Java Executor Framework</vt:lpstr>
      <vt:lpstr>Java Executor Framework (Cont.)</vt:lpstr>
      <vt:lpstr>Implicit Threading</vt:lpstr>
      <vt:lpstr>Thread Pools</vt:lpstr>
      <vt:lpstr>Java Thread Pools</vt:lpstr>
      <vt:lpstr>Java Thread Pools (Cont.)</vt:lpstr>
      <vt:lpstr>Fork-Join Parallelism</vt:lpstr>
      <vt:lpstr>Fork-Join Parallelism</vt:lpstr>
      <vt:lpstr>Fork-Join Parallelism</vt:lpstr>
      <vt:lpstr>Fork-Join Parallelism in Java</vt:lpstr>
      <vt:lpstr>Fork-Join Parallelism in Java</vt:lpstr>
      <vt:lpstr>Fork-Join Parallelism in Java</vt:lpstr>
      <vt:lpstr>Thread Cancellation</vt:lpstr>
      <vt:lpstr>Thread Cancellation (Cont.)</vt:lpstr>
      <vt:lpstr>Thread Cancellation in Java</vt:lpstr>
      <vt:lpstr>Thread-Local Storage</vt:lpstr>
      <vt:lpstr>Scheduler Activations</vt:lpstr>
      <vt:lpstr>Operating System Examples</vt:lpstr>
      <vt:lpstr>Windows Threads</vt:lpstr>
      <vt:lpstr>Windows Threads (Cont.)</vt:lpstr>
      <vt:lpstr>Windows Threads Data Structures</vt:lpstr>
      <vt:lpstr>Linux Threads</vt:lpstr>
      <vt:lpstr>پایان فصل ۴</vt:lpstr>
      <vt:lpstr>OpenMP</vt:lpstr>
      <vt:lpstr>Pthreads Code for Joining 10 Threads</vt:lpstr>
      <vt:lpstr>Windows  Multithreaded C Program</vt:lpstr>
      <vt:lpstr>Windows  Multithreaded C Program (Cont.)</vt:lpstr>
      <vt:lpstr>PowerPoint Presentation</vt:lpstr>
      <vt:lpstr>Grand Central Dispatch</vt:lpstr>
      <vt:lpstr>Grand Central Dispatch</vt:lpstr>
      <vt:lpstr>Grand Central Dispatch</vt:lpstr>
      <vt:lpstr>Intel Threading Building Blocks (TBB)</vt:lpstr>
      <vt:lpstr>Threading Issues</vt:lpstr>
      <vt:lpstr>Semantics of fork() and exec()</vt:lpstr>
      <vt:lpstr>Signal Handling</vt:lpstr>
      <vt:lpstr>Signal Handling (Cont.)</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ahmad t</cp:lastModifiedBy>
  <cp:revision>260</cp:revision>
  <cp:lastPrinted>2013-09-10T17:57:57Z</cp:lastPrinted>
  <dcterms:created xsi:type="dcterms:W3CDTF">2011-01-13T23:43:38Z</dcterms:created>
  <dcterms:modified xsi:type="dcterms:W3CDTF">2024-04-26T10:03:13Z</dcterms:modified>
</cp:coreProperties>
</file>